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3" r:id="rId4"/>
    <p:sldId id="274" r:id="rId5"/>
    <p:sldId id="275" r:id="rId6"/>
    <p:sldId id="276" r:id="rId7"/>
    <p:sldId id="277" r:id="rId8"/>
    <p:sldId id="280" r:id="rId9"/>
    <p:sldId id="272" r:id="rId10"/>
    <p:sldId id="278" r:id="rId11"/>
    <p:sldId id="279" r:id="rId12"/>
    <p:sldId id="262" r:id="rId13"/>
    <p:sldId id="282" r:id="rId14"/>
    <p:sldId id="281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1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55476" autoAdjust="0"/>
  </p:normalViewPr>
  <p:slideViewPr>
    <p:cSldViewPr snapToGrid="0">
      <p:cViewPr varScale="1">
        <p:scale>
          <a:sx n="47" d="100"/>
          <a:sy n="47" d="100"/>
        </p:scale>
        <p:origin x="1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0457-D077-456B-9504-E0BD56C5874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3C9E-DB12-48D0-B705-5F3A0300D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4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2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94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4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07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5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7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2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83C9E-DB12-48D0-B705-5F3A0300DF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7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7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4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1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9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4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7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0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225-1D97-48FD-A5F9-EA9D648959C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20FA-92F3-48B9-8646-A88E97142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19" y="386080"/>
            <a:ext cx="10515600" cy="1564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МБУДО </a:t>
            </a:r>
            <a:r>
              <a:rPr lang="ru-RU" dirty="0" smtClean="0">
                <a:solidFill>
                  <a:srgbClr val="002060"/>
                </a:solidFill>
              </a:rPr>
              <a:t>«Детско-юношеский </a:t>
            </a:r>
            <a:r>
              <a:rPr lang="ru-RU" dirty="0" smtClean="0">
                <a:solidFill>
                  <a:srgbClr val="002060"/>
                </a:solidFill>
              </a:rPr>
              <a:t>Центр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путешествие в мир </a:t>
            </a:r>
            <a:r>
              <a:rPr lang="ru-RU" b="1" i="1" dirty="0" smtClean="0">
                <a:solidFill>
                  <a:srgbClr val="0070C0"/>
                </a:solidFill>
              </a:rPr>
              <a:t>театра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«ОВОЛС</a:t>
            </a:r>
            <a:r>
              <a:rPr lang="ru-RU" b="1" i="1" dirty="0" smtClean="0">
                <a:solidFill>
                  <a:srgbClr val="FF0000"/>
                </a:solidFill>
              </a:rPr>
              <a:t>»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39" y="2011680"/>
            <a:ext cx="6781801" cy="4434840"/>
          </a:xfrm>
        </p:spPr>
      </p:pic>
    </p:spTree>
    <p:extLst>
      <p:ext uri="{BB962C8B-B14F-4D97-AF65-F5344CB8AC3E}">
        <p14:creationId xmlns:p14="http://schemas.microsoft.com/office/powerpoint/2010/main" val="1221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903" y="268015"/>
            <a:ext cx="113984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Театральное искусство – мир игры!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Давайте мы с вами сейчас поиграем!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Пошутим, подумаем,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поотгадаем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310" y="2871155"/>
            <a:ext cx="2664374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Пачку, пуанты надела Марина,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сцену впорхнула, она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Он работает играя.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Есть профессия такая!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Он на сцене с давних пор.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Та профессия…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sz="1600" b="1" dirty="0"/>
              <a:t> </a:t>
            </a:r>
            <a:endParaRPr lang="ru-RU" sz="1600" dirty="0"/>
          </a:p>
          <a:p>
            <a:pPr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48153" y="2290227"/>
            <a:ext cx="3326524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 звонком он в зал придет,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нужное займет.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Посмотрев спектакль хороший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хлопать он в ладоши? </a:t>
            </a:r>
            <a:endParaRPr lang="ru-RU" b="1" dirty="0" smtClean="0">
              <a:solidFill>
                <a:srgbClr val="E3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b="1" dirty="0" smtClean="0">
              <a:solidFill>
                <a:srgbClr val="E3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В кинотеатре – широкий экран,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В цирке – манеж иль арена.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Ну, а в театре, обычном театре,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Площадка особая - …</a:t>
            </a:r>
            <a:endParaRPr lang="ru-RU" dirty="0">
              <a:solidFill>
                <a:srgbClr val="7030A0"/>
              </a:solidFill>
            </a:endParaRPr>
          </a:p>
          <a:p>
            <a:pPr>
              <a:spcAft>
                <a:spcPts val="1500"/>
              </a:spcAft>
            </a:pPr>
            <a:endParaRPr lang="ru-RU" b="1" dirty="0">
              <a:solidFill>
                <a:srgbClr val="E36C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0083" y="2664372"/>
            <a:ext cx="2900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сцене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лес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башня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небес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город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деревня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угадал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наверно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Чтоб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получить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овации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err="1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нужно</a:t>
            </a:r>
            <a:r>
              <a:rPr lang="en-US" sz="2800" baseline="30000" dirty="0">
                <a:solidFill>
                  <a:srgbClr val="98480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33641" y="2585545"/>
            <a:ext cx="2869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То царём, а то шутом,</a:t>
            </a:r>
            <a:b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Нищим или королём</a:t>
            </a:r>
            <a:b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Стать поможет, например,</a:t>
            </a:r>
            <a:b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7365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Театральный…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7159" y="4020206"/>
            <a:ext cx="3216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спектаклем заправляет,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Наизусть все сцены знает,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 он как роль играть.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профессию назвать?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6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43467"/>
              </p:ext>
            </p:extLst>
          </p:nvPr>
        </p:nvGraphicFramePr>
        <p:xfrm>
          <a:off x="7" y="2"/>
          <a:ext cx="6132780" cy="6731880"/>
        </p:xfrm>
        <a:graphic>
          <a:graphicData uri="http://schemas.openxmlformats.org/drawingml/2006/table">
            <a:tbl>
              <a:tblPr bandRow="1"/>
              <a:tblGrid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  <a:gridCol w="408852"/>
              </a:tblGrid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63348"/>
              </p:ext>
            </p:extLst>
          </p:nvPr>
        </p:nvGraphicFramePr>
        <p:xfrm>
          <a:off x="6217920" y="0"/>
          <a:ext cx="5831840" cy="35059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31840"/>
              </a:tblGrid>
              <a:tr h="30636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По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горизонтали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022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2. Театральное представление.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3. Шторы, закрывающие сцену от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зрительного зала.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4.  Драматическое произведение,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 для представления в театре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7. Человек, играющий роль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8. Хореографический спектакль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45940"/>
              </p:ext>
            </p:extLst>
          </p:nvPr>
        </p:nvGraphicFramePr>
        <p:xfrm>
          <a:off x="6217920" y="3515360"/>
          <a:ext cx="5974080" cy="334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74080"/>
              </a:tblGrid>
              <a:tr h="44184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По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вертикали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07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1. Места на «втором» этаже для просмотра спектакля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4. Первое представление спектакля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5. Площадка, на которой происходит театральное действие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6.  Перерыв между частями спектакля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" y="711200"/>
            <a:ext cx="11742057" cy="1407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Попробуйте </a:t>
            </a:r>
            <a:r>
              <a:rPr lang="ru-RU" sz="3600" dirty="0">
                <a:solidFill>
                  <a:srgbClr val="FF0000"/>
                </a:solidFill>
              </a:rPr>
              <a:t>отыскать среди букв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спрятанные «театральные» слова</a:t>
            </a:r>
            <a:r>
              <a:rPr lang="ru-RU" sz="3600" dirty="0">
                <a:solidFill>
                  <a:srgbClr val="FF0000"/>
                </a:solidFill>
              </a:rPr>
              <a:t>!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 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914400"/>
            <a:ext cx="11988800" cy="577668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0070C0"/>
                </a:solidFill>
              </a:rPr>
              <a:t>          Т   </a:t>
            </a:r>
            <a:r>
              <a:rPr lang="ru-RU" sz="3300" b="1" dirty="0">
                <a:solidFill>
                  <a:srgbClr val="0070C0"/>
                </a:solidFill>
              </a:rPr>
              <a:t>Р   А   Е   </a:t>
            </a:r>
            <a:r>
              <a:rPr lang="ru-RU" sz="3600" b="1" dirty="0" smtClean="0">
                <a:solidFill>
                  <a:srgbClr val="00B050"/>
                </a:solidFill>
              </a:rPr>
              <a:t>Т          </a:t>
            </a:r>
            <a:r>
              <a:rPr lang="ru-RU" sz="3600" dirty="0" smtClean="0">
                <a:solidFill>
                  <a:srgbClr val="00B050"/>
                </a:solidFill>
              </a:rPr>
              <a:t>                                            </a:t>
            </a:r>
            <a:r>
              <a:rPr lang="ru-RU" sz="3600" dirty="0">
                <a:solidFill>
                  <a:srgbClr val="00B050"/>
                </a:solidFill>
              </a:rPr>
              <a:t>Р    Ё   С    И   Ж   Е  Р   С </a:t>
            </a:r>
          </a:p>
          <a:p>
            <a:pPr marL="0" indent="0">
              <a:buNone/>
            </a:pPr>
            <a:r>
              <a:rPr lang="ru-RU" dirty="0" smtClean="0"/>
              <a:t> 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4100" dirty="0" smtClean="0">
                <a:solidFill>
                  <a:srgbClr val="FFC000"/>
                </a:solidFill>
              </a:rPr>
              <a:t>   К   </a:t>
            </a:r>
            <a:r>
              <a:rPr lang="ru-RU" sz="3600" dirty="0">
                <a:solidFill>
                  <a:srgbClr val="FFC000"/>
                </a:solidFill>
              </a:rPr>
              <a:t>Л   А   К   Т   Е   П   С   Ь </a:t>
            </a:r>
            <a:r>
              <a:rPr lang="ru-RU" sz="3600" dirty="0" smtClean="0">
                <a:solidFill>
                  <a:srgbClr val="FFC000"/>
                </a:solidFill>
              </a:rPr>
              <a:t>                           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К  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   Н   О   Ж   Д   У   Х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sz="3600" dirty="0" smtClean="0">
                <a:solidFill>
                  <a:srgbClr val="002060"/>
                </a:solidFill>
              </a:rPr>
              <a:t>А   </a:t>
            </a:r>
            <a:r>
              <a:rPr lang="ru-RU" sz="3600" dirty="0">
                <a:solidFill>
                  <a:srgbClr val="002060"/>
                </a:solidFill>
              </a:rPr>
              <a:t>Ш   И   Ф   А </a:t>
            </a:r>
            <a:r>
              <a:rPr lang="ru-RU" sz="36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Р   </a:t>
            </a:r>
            <a:r>
              <a:rPr lang="ru-RU" sz="3600" dirty="0">
                <a:solidFill>
                  <a:srgbClr val="FF0000"/>
                </a:solidFill>
              </a:rPr>
              <a:t>Е   М   Ю   С  </a:t>
            </a:r>
            <a:r>
              <a:rPr lang="ru-RU" sz="3600" dirty="0" smtClean="0">
                <a:solidFill>
                  <a:srgbClr val="FF0000"/>
                </a:solidFill>
              </a:rPr>
              <a:t> Т   О  К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2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83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Молодцы! Вы отлично справились с головоломками!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Вы настоящие знатоки театрального иску</a:t>
            </a:r>
            <a:r>
              <a:rPr lang="ru-RU" dirty="0" smtClean="0"/>
              <a:t>сства!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2682240"/>
            <a:ext cx="6888480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0" y="1849120"/>
            <a:ext cx="6050280" cy="52628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Балерина, актёр, зритель, сцена, декорации, костюмер, режиссёр.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Т Е А Т Р                  - Р Е Ж И С </a:t>
            </a:r>
            <a:r>
              <a:rPr lang="ru-RU" dirty="0" err="1" smtClean="0"/>
              <a:t>С</a:t>
            </a:r>
            <a:r>
              <a:rPr lang="ru-RU" dirty="0" smtClean="0"/>
              <a:t> Ё Р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С П Е К Т А К Л Ь     - Х У Д О Ж Н И К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А Ф И Ш А                - К О С Т Ю М Е Р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32656"/>
              </p:ext>
            </p:extLst>
          </p:nvPr>
        </p:nvGraphicFramePr>
        <p:xfrm>
          <a:off x="325116" y="1991359"/>
          <a:ext cx="4354155" cy="4653285"/>
        </p:xfrm>
        <a:graphic>
          <a:graphicData uri="http://schemas.openxmlformats.org/drawingml/2006/table">
            <a:tbl>
              <a:tblPr bandRow="1"/>
              <a:tblGrid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  <a:gridCol w="290277"/>
              </a:tblGrid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102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989279" y="2754948"/>
            <a:ext cx="154814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0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7360"/>
            <a:ext cx="5059680" cy="445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Дорогие ребята!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Как здорово, что вместе мы</a:t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играем, познаём мир, узнаём</a:t>
            </a:r>
            <a:b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много нового и интересного!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4761F"/>
                </a:solidFill>
              </a:rPr>
              <a:t>До новых встреч!</a:t>
            </a:r>
            <a:endParaRPr lang="ru-RU" sz="3100" dirty="0">
              <a:solidFill>
                <a:srgbClr val="04761F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>
          <a:xfrm>
            <a:off x="5427028" y="1393825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828" y="6075680"/>
            <a:ext cx="4260532" cy="528320"/>
          </a:xfrm>
        </p:spPr>
        <p:txBody>
          <a:bodyPr>
            <a:normAutofit/>
          </a:bodyPr>
          <a:lstStyle/>
          <a:p>
            <a:r>
              <a:rPr lang="ru-RU" dirty="0" smtClean="0"/>
              <a:t>Ваши педагоги «Детско-юношеского Центра».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8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5770" y="0"/>
            <a:ext cx="5544457" cy="6640286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/>
            </a:r>
            <a:br>
              <a:rPr lang="ru-RU" sz="2800" b="1" smtClean="0">
                <a:solidFill>
                  <a:srgbClr val="002060"/>
                </a:solidFill>
              </a:rPr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 </a:t>
            </a:r>
            <a:br>
              <a:rPr lang="ru-RU" sz="2800" smtClean="0"/>
            </a:br>
            <a:r>
              <a:rPr lang="ru-RU" sz="2800" b="1" i="1" smtClean="0">
                <a:solidFill>
                  <a:srgbClr val="002060"/>
                </a:solidFill>
              </a:rPr>
              <a:t/>
            </a:r>
            <a:br>
              <a:rPr lang="ru-RU" sz="2800" b="1" i="1" smtClean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04761F"/>
              </a:solidFill>
              <a:cs typeface="Andalus" panose="02020603050405020304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4521" y="740229"/>
            <a:ext cx="6267992" cy="563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smtClean="0">
                <a:solidFill>
                  <a:srgbClr val="0070C0"/>
                </a:solidFill>
              </a:rPr>
              <a:t>Здравствуйте, дорогие ребята! </a:t>
            </a:r>
          </a:p>
          <a:p>
            <a:pPr marL="0" indent="0">
              <a:buNone/>
            </a:pPr>
            <a:r>
              <a:rPr lang="ru-RU" i="1" smtClean="0">
                <a:solidFill>
                  <a:srgbClr val="0070C0"/>
                </a:solidFill>
              </a:rPr>
              <a:t>Наши летние каникулы                            продолжаются! А это значит, что </a:t>
            </a:r>
          </a:p>
          <a:p>
            <a:pPr marL="0" indent="0">
              <a:buNone/>
            </a:pPr>
            <a:r>
              <a:rPr lang="ru-RU" i="1" smtClean="0">
                <a:solidFill>
                  <a:srgbClr val="0070C0"/>
                </a:solidFill>
              </a:rPr>
              <a:t>нас ждут удивительные приключения</a:t>
            </a:r>
          </a:p>
          <a:p>
            <a:pPr marL="0" indent="0">
              <a:buNone/>
            </a:pPr>
            <a:r>
              <a:rPr lang="ru-RU" i="1" smtClean="0">
                <a:solidFill>
                  <a:srgbClr val="0070C0"/>
                </a:solidFill>
              </a:rPr>
              <a:t>и открытия!</a:t>
            </a:r>
          </a:p>
          <a:p>
            <a:pPr marL="0" indent="0">
              <a:buNone/>
            </a:pPr>
            <a:endParaRPr lang="ru-RU" i="1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mtClean="0">
                <a:solidFill>
                  <a:srgbClr val="7030A0"/>
                </a:solidFill>
              </a:rPr>
              <a:t>Вот и сегодня </a:t>
            </a:r>
            <a:endParaRPr lang="ru-RU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mtClean="0">
                <a:solidFill>
                  <a:srgbClr val="7030A0"/>
                </a:solidFill>
              </a:rPr>
              <a:t>мы </a:t>
            </a:r>
            <a:r>
              <a:rPr lang="en-US" smtClean="0">
                <a:solidFill>
                  <a:srgbClr val="7030A0"/>
                </a:solidFill>
              </a:rPr>
              <a:t>приглаша</a:t>
            </a:r>
            <a:r>
              <a:rPr lang="ru-RU" smtClean="0">
                <a:solidFill>
                  <a:srgbClr val="7030A0"/>
                </a:solidFill>
              </a:rPr>
              <a:t>ем</a:t>
            </a:r>
            <a:r>
              <a:rPr lang="en-US" smtClean="0">
                <a:solidFill>
                  <a:srgbClr val="7030A0"/>
                </a:solidFill>
              </a:rPr>
              <a:t> вас </a:t>
            </a:r>
            <a:endParaRPr lang="ru-RU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mtClean="0">
                <a:solidFill>
                  <a:srgbClr val="7030A0"/>
                </a:solidFill>
              </a:rPr>
              <a:t>в волшебный мир ТЕАТРА</a:t>
            </a:r>
            <a:r>
              <a:rPr lang="ru-RU" smtClean="0">
                <a:solidFill>
                  <a:srgbClr val="7030A0"/>
                </a:solidFill>
              </a:rPr>
              <a:t>!</a:t>
            </a:r>
          </a:p>
          <a:p>
            <a:pPr marL="0" indent="0" algn="ctr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6315" y="1644752"/>
            <a:ext cx="2807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1" y="770773"/>
            <a:ext cx="4023360" cy="51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300633"/>
            <a:ext cx="5181600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особый, прекрасный,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волшебный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мир.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мире всё необычно: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вместо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живой природы – декорации, </a:t>
            </a:r>
            <a:endParaRPr lang="ru-RU" sz="2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нарисованные художником.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героями театрализованного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 могут быть и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люди,  и животные, и куклы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еатр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может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перенести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зрителей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далёкое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прошлое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, в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сказку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</a:rPr>
              <a:t>или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удущее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18" y="4296169"/>
            <a:ext cx="3560922" cy="2343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8" y="3164599"/>
            <a:ext cx="4785360" cy="3474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58" y="300633"/>
            <a:ext cx="3855720" cy="28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9280" y="213360"/>
            <a:ext cx="6172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путешествие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начнём с театральной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афиши.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же такое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афиша?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Афиша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объявление о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спектакле.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афише  </a:t>
            </a:r>
            <a:r>
              <a:rPr lang="ru-RU" sz="2800" dirty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содержатся данные о </a:t>
            </a: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месте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476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времени спектакля, </a:t>
            </a: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476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 и данные </a:t>
            </a: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артистах, 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4761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476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актёрах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Афиши очень яркие и красочные. 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093720"/>
            <a:ext cx="3505200" cy="369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70" y="4605293"/>
            <a:ext cx="3611880" cy="2185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8" y="0"/>
            <a:ext cx="3907155" cy="3322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322320"/>
            <a:ext cx="257556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" y="0"/>
            <a:ext cx="5059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</a:rPr>
              <a:t>Все театры разные и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зрительные </a:t>
            </a:r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залы 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</a:rPr>
              <a:t>в них тоже разные, </a:t>
            </a: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но 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</a:rPr>
              <a:t>все они очень красивые. </a:t>
            </a:r>
            <a:endParaRPr lang="ru-RU" sz="2400" dirty="0" smtClean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</a:rPr>
              <a:t>зрительном зале театра очень много стульев, кресел.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0" y="0"/>
            <a:ext cx="4343400" cy="2333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4367092"/>
            <a:ext cx="5318760" cy="22948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1480" y="2183546"/>
            <a:ext cx="7406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зрительным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залом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расположена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сцена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которой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артисты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разыгрывают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  <a:endParaRPr lang="ru-RU" sz="2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Сцена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театра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большая и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украшена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занавесом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специальными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шторами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как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правило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закрыты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297"/>
            <a:ext cx="4477407" cy="3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1"/>
            <a:ext cx="1156716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как только занавес открывается, перед нами предстают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декорации. 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Декорации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украшение места театрального представления.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декораций художники изображают то место, о котором говорится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может быть город, лес, сказочный замок или лесной домик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080"/>
            <a:ext cx="4168140" cy="3550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0" y="2283865"/>
            <a:ext cx="4206240" cy="3057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80" y="3484179"/>
            <a:ext cx="3817620" cy="33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89" y="70119"/>
            <a:ext cx="5990896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Занавес открыт, и на сцене появляются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ртисты. Это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актёры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одетые в яркие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костюмы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Каждый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исполняет свою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т.е. изображает своего героя.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кукольном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играют не только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куклы, которыми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артисты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интересные представления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увидеть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театре.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падающей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Тени разыгрывают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Героями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этом театре являются тени людей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тени рук, тени кукол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и другие виды сценического искусства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(хореографический вид театра),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пантомима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(пластика человеческого тела),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(театр музыки, слова и действия).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3" y="4461640"/>
            <a:ext cx="2953406" cy="2433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6" y="4461641"/>
            <a:ext cx="3105806" cy="239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18" y="2302944"/>
            <a:ext cx="3610305" cy="2158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85" y="106002"/>
            <a:ext cx="3342291" cy="21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4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656"/>
            <a:ext cx="5076497" cy="10405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Театральная труппа – настоящая команда профессионалов. Каждый вносит свой бесценный вклад в создание </a:t>
            </a:r>
            <a:r>
              <a:rPr lang="ru-RU" sz="2000" b="1" dirty="0" smtClean="0">
                <a:solidFill>
                  <a:srgbClr val="002060"/>
                </a:solidFill>
              </a:rPr>
              <a:t>спектакля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3945"/>
            <a:ext cx="4772025" cy="5391807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accent1">
                    <a:lumMod val="50000"/>
                  </a:schemeClr>
                </a:solidFill>
              </a:rPr>
              <a:t>Художественный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руководитель. </a:t>
            </a:r>
          </a:p>
          <a:p>
            <a:r>
              <a:rPr lang="ru-RU" sz="1800" dirty="0" smtClean="0"/>
              <a:t>Он несет </a:t>
            </a:r>
            <a:r>
              <a:rPr lang="ru-RU" sz="1800" dirty="0"/>
              <a:t>ответственность за «творческий результат</a:t>
            </a:r>
            <a:r>
              <a:rPr lang="ru-RU" sz="1800" dirty="0" smtClean="0"/>
              <a:t>»:  </a:t>
            </a:r>
            <a:r>
              <a:rPr lang="ru-RU" sz="1800" dirty="0"/>
              <a:t>готовит репертуар и принимает решение о постановке спектаклей.</a:t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i="1" dirty="0" smtClean="0">
                <a:solidFill>
                  <a:srgbClr val="FFC000"/>
                </a:solidFill>
              </a:rPr>
              <a:t>Художник по костюмам, костюмер. </a:t>
            </a:r>
            <a:r>
              <a:rPr lang="ru-RU" sz="1800" dirty="0" smtClean="0"/>
              <a:t>Создает образы артистов, шьёт костюмы.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/>
            </a:r>
            <a:br>
              <a:rPr lang="ru-RU" sz="1800" i="1" dirty="0">
                <a:solidFill>
                  <a:srgbClr val="7030A0"/>
                </a:solidFill>
              </a:rPr>
            </a:br>
            <a:r>
              <a:rPr lang="ru-RU" sz="1800" i="1" dirty="0">
                <a:solidFill>
                  <a:srgbClr val="7030A0"/>
                </a:solidFill>
              </a:rPr>
              <a:t>Режиссер-постановщик </a:t>
            </a:r>
            <a:r>
              <a:rPr lang="ru-RU" sz="1800" dirty="0"/>
              <a:t>руководит работой всей труппы</a:t>
            </a:r>
            <a:r>
              <a:rPr lang="ru-RU" sz="1800" dirty="0" smtClean="0"/>
              <a:t>. Он работает </a:t>
            </a:r>
            <a:r>
              <a:rPr lang="ru-RU" sz="1800" dirty="0"/>
              <a:t>с актерами над ролями. Кроме того, в его обязанности входит контроль процесса создания декораций и оформления </a:t>
            </a:r>
            <a:r>
              <a:rPr lang="ru-RU" sz="1800" dirty="0" smtClean="0"/>
              <a:t>постановки.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 smtClean="0">
                <a:solidFill>
                  <a:srgbClr val="C00000"/>
                </a:solidFill>
              </a:rPr>
              <a:t>Актёр</a:t>
            </a:r>
            <a:r>
              <a:rPr lang="ru-RU" sz="1800" dirty="0" smtClean="0"/>
              <a:t> исполняет </a:t>
            </a:r>
            <a:r>
              <a:rPr lang="ru-RU" sz="1800" dirty="0"/>
              <a:t>роли, создавая художественные образы.</a:t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3698" y="0"/>
            <a:ext cx="654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Гримёр</a:t>
            </a:r>
            <a:r>
              <a:rPr lang="ru-RU" dirty="0" smtClean="0"/>
              <a:t>. Поможет создать образ героя, «раскрасит» его. </a:t>
            </a:r>
          </a:p>
          <a:p>
            <a:endParaRPr lang="ru-RU" dirty="0" smtClean="0"/>
          </a:p>
          <a:p>
            <a:r>
              <a:rPr lang="ru-RU" dirty="0" smtClean="0"/>
              <a:t>А ещё в театре есть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постижёр</a:t>
            </a:r>
            <a:r>
              <a:rPr lang="ru-RU" dirty="0" smtClean="0"/>
              <a:t>. Так </a:t>
            </a:r>
            <a:r>
              <a:rPr lang="ru-RU" dirty="0"/>
              <a:t>называется специалист, который изготавливает искусственные усы, бороды и </a:t>
            </a:r>
            <a:r>
              <a:rPr lang="ru-RU" dirty="0" smtClean="0"/>
              <a:t>парики.</a:t>
            </a:r>
            <a:endParaRPr lang="ru-RU" i="1" dirty="0">
              <a:solidFill>
                <a:srgbClr val="333333"/>
              </a:solidFill>
              <a:latin typeface="Helvetica Neue"/>
            </a:endParaRPr>
          </a:p>
          <a:p>
            <a:endParaRPr lang="ru-RU" i="1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Технические работники.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Это  осветители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художники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по свету,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механик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сцены,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реквизитор.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Это далеко не все театральные профессии. Их очень много. Над созданием одного спектакля трудится целая команда!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66" y="3563008"/>
            <a:ext cx="3036833" cy="253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2" y="3515710"/>
            <a:ext cx="3168869" cy="26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902966" cy="402020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Правила </a:t>
            </a:r>
            <a:r>
              <a:rPr lang="ru-RU" sz="2400" b="1" dirty="0"/>
              <a:t>поведения в </a:t>
            </a:r>
            <a:r>
              <a:rPr lang="ru-RU" sz="2400" b="1" dirty="0" smtClean="0"/>
              <a:t>театре.</a:t>
            </a:r>
            <a:br>
              <a:rPr lang="ru-RU" sz="24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Соблюдение тишины во время спектакля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– главное правило. Нельзя во время спектакля перешептываться, шаркать ногами, стучать пальцами по подлокотнику кресла –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отвлекаете не только зрителей, но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актёров.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Важное правило –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приходить вовремя.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Нужно успеть спокойно раздеться самому и помочь раздеться другу, поправить причёску перед зеркалом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театр приходят красиво одетыми, ведь это праздник.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Если спектакль вам понравился,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поблагодарите артистов аплодисментами.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16437"/>
            <a:ext cx="9144000" cy="20420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5255"/>
            <a:ext cx="4493171" cy="3042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3815254"/>
            <a:ext cx="4246179" cy="304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3799490"/>
            <a:ext cx="3269703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4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667</Words>
  <Application>Microsoft Office PowerPoint</Application>
  <PresentationFormat>Широкоэкранный</PresentationFormat>
  <Paragraphs>668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Andalus</vt:lpstr>
      <vt:lpstr>Arial</vt:lpstr>
      <vt:lpstr>Calibri</vt:lpstr>
      <vt:lpstr>Calibri Light</vt:lpstr>
      <vt:lpstr>Cambria</vt:lpstr>
      <vt:lpstr>Helvetica Neue</vt:lpstr>
      <vt:lpstr>Times New Roman</vt:lpstr>
      <vt:lpstr>Тема Office</vt:lpstr>
      <vt:lpstr> МБУДО «Детско-юношеский Центр путешествие в мир театра  «ОВОЛС»   </vt:lpstr>
      <vt:lpstr> 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Театральная труппа – настоящая команда профессионалов. Каждый вносит свой бесценный вклад в создание спектакля. </vt:lpstr>
      <vt:lpstr>Правила поведения в театре.  Соблюдение тишины во время спектакля – главное правило. Нельзя во время спектакля перешептываться, шаркать ногами, стучать пальцами по подлокотнику кресла – вы отвлекаете не только зрителей, но и актёров.  Важное правило – приходить вовремя. Нужно успеть спокойно раздеться самому и помочь раздеться другу, поправить причёску перед зеркалом.  В театр приходят красиво одетыми, ведь это праздник. Если спектакль вам понравился, поблагодарите артистов аплодисментами. </vt:lpstr>
      <vt:lpstr>Презентация PowerPoint</vt:lpstr>
      <vt:lpstr>Презентация PowerPoint</vt:lpstr>
      <vt:lpstr> Попробуйте отыскать среди букв  спрятанные «театральные» слова!      </vt:lpstr>
      <vt:lpstr>Молодцы! Вы отлично справились с головоломками!  Вы настоящие знатоки театрального искусства!</vt:lpstr>
      <vt:lpstr>Ответы</vt:lpstr>
      <vt:lpstr>Дорогие ребята!  Как здорово, что вместе мы играем, познаём мир, узнаём много нового и интересного!    До новых встреч!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МБУДО «Детско-юношеский Центр»        </dc:title>
  <dc:creator>1_133</dc:creator>
  <cp:lastModifiedBy>1_133</cp:lastModifiedBy>
  <cp:revision>145</cp:revision>
  <dcterms:created xsi:type="dcterms:W3CDTF">2020-05-23T10:40:29Z</dcterms:created>
  <dcterms:modified xsi:type="dcterms:W3CDTF">2020-08-14T06:30:04Z</dcterms:modified>
</cp:coreProperties>
</file>