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76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32" autoAdjust="0"/>
    <p:restoredTop sz="89048" autoAdjust="0"/>
  </p:normalViewPr>
  <p:slideViewPr>
    <p:cSldViewPr snapToGrid="0">
      <p:cViewPr varScale="1">
        <p:scale>
          <a:sx n="66" d="100"/>
          <a:sy n="66" d="100"/>
        </p:scale>
        <p:origin x="91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F10457-D077-456B-9504-E0BD56C5874D}" type="datetimeFigureOut">
              <a:rPr lang="ru-RU" smtClean="0"/>
              <a:t>25.05.2020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883C9E-DB12-48D0-B705-5F3A0300DF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60626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883C9E-DB12-48D0-B705-5F3A0300DF6E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0207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70225-1D97-48FD-A5F9-EA9D648959CD}" type="datetimeFigureOut">
              <a:rPr lang="ru-RU" smtClean="0"/>
              <a:t>25.05.2020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D20FA-92F3-48B9-8646-A88E97142C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15743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70225-1D97-48FD-A5F9-EA9D648959CD}" type="datetimeFigureOut">
              <a:rPr lang="ru-RU" smtClean="0"/>
              <a:t>25.05.2020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D20FA-92F3-48B9-8646-A88E97142C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50759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70225-1D97-48FD-A5F9-EA9D648959CD}" type="datetimeFigureOut">
              <a:rPr lang="ru-RU" smtClean="0"/>
              <a:t>25.05.2020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D20FA-92F3-48B9-8646-A88E97142C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04416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70225-1D97-48FD-A5F9-EA9D648959CD}" type="datetimeFigureOut">
              <a:rPr lang="ru-RU" smtClean="0"/>
              <a:t>25.05.2020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D20FA-92F3-48B9-8646-A88E97142C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47129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70225-1D97-48FD-A5F9-EA9D648959CD}" type="datetimeFigureOut">
              <a:rPr lang="ru-RU" smtClean="0"/>
              <a:t>25.05.2020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D20FA-92F3-48B9-8646-A88E97142C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49058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70225-1D97-48FD-A5F9-EA9D648959CD}" type="datetimeFigureOut">
              <a:rPr lang="ru-RU" smtClean="0"/>
              <a:t>25.05.2020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D20FA-92F3-48B9-8646-A88E97142C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90994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70225-1D97-48FD-A5F9-EA9D648959CD}" type="datetimeFigureOut">
              <a:rPr lang="ru-RU" smtClean="0"/>
              <a:t>25.05.2020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D20FA-92F3-48B9-8646-A88E97142C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566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70225-1D97-48FD-A5F9-EA9D648959CD}" type="datetimeFigureOut">
              <a:rPr lang="ru-RU" smtClean="0"/>
              <a:t>25.05.2020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D20FA-92F3-48B9-8646-A88E97142C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70480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70225-1D97-48FD-A5F9-EA9D648959CD}" type="datetimeFigureOut">
              <a:rPr lang="ru-RU" smtClean="0"/>
              <a:t>25.05.2020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D20FA-92F3-48B9-8646-A88E97142C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71749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70225-1D97-48FD-A5F9-EA9D648959CD}" type="datetimeFigureOut">
              <a:rPr lang="ru-RU" smtClean="0"/>
              <a:t>25.05.2020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D20FA-92F3-48B9-8646-A88E97142C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37047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70225-1D97-48FD-A5F9-EA9D648959CD}" type="datetimeFigureOut">
              <a:rPr lang="ru-RU" smtClean="0"/>
              <a:t>25.05.2020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D20FA-92F3-48B9-8646-A88E97142C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64074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370225-1D97-48FD-A5F9-EA9D648959CD}" type="datetimeFigureOut">
              <a:rPr lang="ru-RU" smtClean="0"/>
              <a:t>25.05.2020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6D20FA-92F3-48B9-8646-A88E97142C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58650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7720" y="167639"/>
            <a:ext cx="10515600" cy="1771551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          МБУДО «Детско-юношеский Центр»</a:t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/>
              <a:t>                      </a:t>
            </a:r>
            <a:r>
              <a:rPr lang="ru-RU" sz="3200" dirty="0" smtClean="0">
                <a:solidFill>
                  <a:srgbClr val="FF0000"/>
                </a:solidFill>
              </a:rPr>
              <a:t>Мы – маленькие звёзды</a:t>
            </a:r>
            <a:r>
              <a:rPr lang="ru-RU" sz="3200" dirty="0">
                <a:solidFill>
                  <a:srgbClr val="FF0000"/>
                </a:solidFill>
              </a:rPr>
              <a:t/>
            </a:r>
            <a:br>
              <a:rPr lang="ru-RU" sz="3200" dirty="0">
                <a:solidFill>
                  <a:srgbClr val="FF0000"/>
                </a:solidFill>
              </a:rPr>
            </a:br>
            <a:r>
              <a:rPr lang="ru-RU" sz="3200" dirty="0" smtClean="0">
                <a:solidFill>
                  <a:srgbClr val="FF0000"/>
                </a:solidFill>
              </a:rPr>
              <a:t>                      в волшебной стране головоломок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1714" y="1939190"/>
            <a:ext cx="8563430" cy="4403553"/>
          </a:xfrm>
        </p:spPr>
      </p:pic>
    </p:spTree>
    <p:extLst>
      <p:ext uri="{BB962C8B-B14F-4D97-AF65-F5344CB8AC3E}">
        <p14:creationId xmlns:p14="http://schemas.microsoft.com/office/powerpoint/2010/main" val="1221979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05506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1445" y="0"/>
            <a:ext cx="11353800" cy="169068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Привет, дорогие друзья! </a:t>
            </a: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dirty="0" smtClean="0">
                <a:solidFill>
                  <a:srgbClr val="002060"/>
                </a:solidFill>
              </a:rPr>
              <a:t>Вы любите приключения? </a:t>
            </a:r>
            <a:r>
              <a:rPr lang="ru-RU" sz="2800" dirty="0">
                <a:solidFill>
                  <a:srgbClr val="002060"/>
                </a:solidFill>
              </a:rPr>
              <a:t>Р</a:t>
            </a:r>
            <a:r>
              <a:rPr lang="ru-RU" sz="2800" dirty="0" smtClean="0">
                <a:solidFill>
                  <a:srgbClr val="002060"/>
                </a:solidFill>
              </a:rPr>
              <a:t>азгадывать загадки и секреты?  Да?! </a:t>
            </a:r>
            <a:r>
              <a:rPr lang="ru-RU" sz="2800" b="1" i="1" dirty="0" smtClean="0">
                <a:solidFill>
                  <a:srgbClr val="002060"/>
                </a:solidFill>
              </a:rPr>
              <a:t/>
            </a:r>
            <a:br>
              <a:rPr lang="ru-RU" sz="2800" b="1" i="1" dirty="0" smtClean="0">
                <a:solidFill>
                  <a:srgbClr val="002060"/>
                </a:solidFill>
              </a:rPr>
            </a:br>
            <a:r>
              <a:rPr lang="ru-RU" sz="2800" b="1" i="1" dirty="0" smtClean="0">
                <a:solidFill>
                  <a:srgbClr val="002060"/>
                </a:solidFill>
              </a:rPr>
              <a:t>А хотите стать настоящими сыщиками?</a:t>
            </a:r>
            <a:br>
              <a:rPr lang="ru-RU" sz="2800" b="1" i="1" dirty="0" smtClean="0">
                <a:solidFill>
                  <a:srgbClr val="002060"/>
                </a:solidFill>
              </a:rPr>
            </a:br>
            <a:r>
              <a:rPr lang="ru-RU" sz="2800" b="1" i="1" dirty="0" smtClean="0">
                <a:solidFill>
                  <a:srgbClr val="002060"/>
                </a:solidFill>
              </a:rPr>
              <a:t/>
            </a:r>
            <a:br>
              <a:rPr lang="ru-RU" sz="2800" b="1" i="1" dirty="0" smtClean="0">
                <a:solidFill>
                  <a:srgbClr val="002060"/>
                </a:solidFill>
              </a:rPr>
            </a:br>
            <a:r>
              <a:rPr lang="ru-RU" sz="2800" b="1" dirty="0" smtClean="0">
                <a:solidFill>
                  <a:srgbClr val="002060"/>
                </a:solidFill>
                <a:cs typeface="Andalus" panose="02020603050405020304" pitchFamily="18" charset="-78"/>
              </a:rPr>
              <a:t>Тогда скорее отправляемся в волшебную страну лабиринтов и головоломок</a:t>
            </a:r>
            <a:r>
              <a:rPr lang="ru-RU" sz="2800" i="1" dirty="0" smtClean="0">
                <a:solidFill>
                  <a:srgbClr val="04761F"/>
                </a:solidFill>
                <a:cs typeface="Andalus" panose="02020603050405020304" pitchFamily="18" charset="-78"/>
              </a:rPr>
              <a:t>!</a:t>
            </a:r>
            <a:endParaRPr lang="ru-RU" sz="2800" i="1" dirty="0">
              <a:solidFill>
                <a:srgbClr val="04761F"/>
              </a:solidFill>
              <a:cs typeface="Andalus" panose="02020603050405020304" pitchFamily="18" charset="-78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2868" y="1913206"/>
            <a:ext cx="8820443" cy="4705643"/>
          </a:xfrm>
        </p:spPr>
      </p:pic>
    </p:spTree>
    <p:extLst>
      <p:ext uri="{BB962C8B-B14F-4D97-AF65-F5344CB8AC3E}">
        <p14:creationId xmlns:p14="http://schemas.microsoft.com/office/powerpoint/2010/main" val="2535467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0"/>
            <a:ext cx="12192000" cy="1633452"/>
          </a:xfrm>
        </p:spPr>
        <p:txBody>
          <a:bodyPr>
            <a:normAutofit/>
          </a:bodyPr>
          <a:lstStyle/>
          <a:p>
            <a:pPr algn="ctr"/>
            <a:r>
              <a:rPr lang="ru-RU" sz="2700" i="1" dirty="0">
                <a:solidFill>
                  <a:srgbClr val="002060"/>
                </a:solidFill>
              </a:rPr>
              <a:t>Ч</a:t>
            </a:r>
            <a:r>
              <a:rPr lang="ru-RU" sz="2700" i="1" dirty="0" smtClean="0">
                <a:solidFill>
                  <a:srgbClr val="002060"/>
                </a:solidFill>
              </a:rPr>
              <a:t>тобы стать настоящим сыщиком, нужно проявить свои </a:t>
            </a:r>
            <a:r>
              <a:rPr lang="ru-RU" sz="2700" i="1" dirty="0" err="1" smtClean="0">
                <a:solidFill>
                  <a:srgbClr val="002060"/>
                </a:solidFill>
              </a:rPr>
              <a:t>суперспособности</a:t>
            </a:r>
            <a:r>
              <a:rPr lang="ru-RU" sz="2700" i="1" dirty="0" smtClean="0">
                <a:solidFill>
                  <a:srgbClr val="002060"/>
                </a:solidFill>
              </a:rPr>
              <a:t>! </a:t>
            </a:r>
            <a:r>
              <a:rPr lang="ru-RU" sz="2800" i="1" dirty="0" smtClean="0">
                <a:solidFill>
                  <a:srgbClr val="002060"/>
                </a:solidFill>
              </a:rPr>
              <a:t/>
            </a:r>
            <a:br>
              <a:rPr lang="ru-RU" sz="2800" i="1" dirty="0" smtClean="0">
                <a:solidFill>
                  <a:srgbClr val="002060"/>
                </a:solidFill>
              </a:rPr>
            </a:br>
            <a:r>
              <a:rPr lang="ru-RU" sz="2800" i="1" dirty="0" smtClean="0">
                <a:solidFill>
                  <a:srgbClr val="002060"/>
                </a:solidFill>
              </a:rPr>
              <a:t>Вы готовы?! Тогда вперёд!</a:t>
            </a:r>
            <a:br>
              <a:rPr lang="ru-RU" sz="2800" i="1" dirty="0" smtClean="0">
                <a:solidFill>
                  <a:srgbClr val="002060"/>
                </a:solidFill>
              </a:rPr>
            </a:br>
            <a:r>
              <a:rPr lang="ru-RU" sz="2800" i="1" dirty="0" smtClean="0">
                <a:solidFill>
                  <a:srgbClr val="002060"/>
                </a:solidFill>
              </a:rPr>
              <a:t/>
            </a:r>
            <a:br>
              <a:rPr lang="ru-RU" sz="2800" i="1" dirty="0" smtClean="0">
                <a:solidFill>
                  <a:srgbClr val="002060"/>
                </a:solidFill>
              </a:rPr>
            </a:br>
            <a:r>
              <a:rPr lang="ru-RU" sz="2800" b="1" i="1" dirty="0" smtClean="0">
                <a:solidFill>
                  <a:srgbClr val="002060"/>
                </a:solidFill>
              </a:rPr>
              <a:t>Найдите 10 отличий!</a:t>
            </a:r>
            <a:endParaRPr lang="ru-RU" sz="2800" b="1" i="1" dirty="0">
              <a:solidFill>
                <a:srgbClr val="00206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9256" y="1825625"/>
            <a:ext cx="9453489" cy="5032375"/>
          </a:xfrm>
        </p:spPr>
      </p:pic>
    </p:spTree>
    <p:extLst>
      <p:ext uri="{BB962C8B-B14F-4D97-AF65-F5344CB8AC3E}">
        <p14:creationId xmlns:p14="http://schemas.microsoft.com/office/powerpoint/2010/main" val="606064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63772"/>
            <a:ext cx="10515600" cy="1856097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i="1" dirty="0" smtClean="0">
                <a:solidFill>
                  <a:srgbClr val="002060"/>
                </a:solidFill>
              </a:rPr>
              <a:t>Молодцы! Вы очень внимательные! </a:t>
            </a:r>
            <a:br>
              <a:rPr lang="ru-RU" sz="2700" i="1" dirty="0" smtClean="0">
                <a:solidFill>
                  <a:srgbClr val="002060"/>
                </a:solidFill>
              </a:rPr>
            </a:br>
            <a:r>
              <a:rPr lang="ru-RU" sz="2700" i="1" dirty="0" smtClean="0">
                <a:solidFill>
                  <a:srgbClr val="002060"/>
                </a:solidFill>
              </a:rPr>
              <a:t>А теперь  самое время проявить  смекалку!</a:t>
            </a:r>
            <a:br>
              <a:rPr lang="ru-RU" sz="2700" i="1" dirty="0" smtClean="0">
                <a:solidFill>
                  <a:srgbClr val="002060"/>
                </a:solidFill>
              </a:rPr>
            </a:br>
            <a:r>
              <a:rPr lang="ru-RU" sz="2700" i="1" dirty="0" smtClean="0">
                <a:solidFill>
                  <a:srgbClr val="002060"/>
                </a:solidFill>
              </a:rPr>
              <a:t> Попробуйте-ка разобраться в этой путанице! </a:t>
            </a:r>
            <a:r>
              <a:rPr lang="ru-RU" sz="2700" dirty="0" smtClean="0">
                <a:solidFill>
                  <a:srgbClr val="002060"/>
                </a:solidFill>
              </a:rPr>
              <a:t/>
            </a:r>
            <a:br>
              <a:rPr lang="ru-RU" sz="2700" dirty="0" smtClean="0">
                <a:solidFill>
                  <a:srgbClr val="002060"/>
                </a:solidFill>
              </a:rPr>
            </a:br>
            <a:r>
              <a:rPr lang="ru-RU" sz="2700" dirty="0" smtClean="0">
                <a:solidFill>
                  <a:srgbClr val="002060"/>
                </a:solidFill>
              </a:rPr>
              <a:t/>
            </a:r>
            <a:br>
              <a:rPr lang="ru-RU" sz="2700" dirty="0" smtClean="0">
                <a:solidFill>
                  <a:srgbClr val="002060"/>
                </a:solidFill>
              </a:rPr>
            </a:br>
            <a:r>
              <a:rPr lang="ru-RU" sz="2800" b="1" dirty="0">
                <a:solidFill>
                  <a:srgbClr val="002060"/>
                </a:solidFill>
              </a:rPr>
              <a:t>Здесь </a:t>
            </a:r>
            <a:r>
              <a:rPr lang="ru-RU" sz="2800" b="1" dirty="0" smtClean="0">
                <a:solidFill>
                  <a:srgbClr val="002060"/>
                </a:solidFill>
              </a:rPr>
              <a:t>спрятались животные, деревья, растения-невидимки. </a:t>
            </a:r>
            <a:r>
              <a:rPr lang="ru-RU" sz="2800" b="1" i="1" dirty="0" smtClean="0">
                <a:solidFill>
                  <a:srgbClr val="002060"/>
                </a:solidFill>
              </a:rPr>
              <a:t/>
            </a:r>
            <a:br>
              <a:rPr lang="ru-RU" sz="2800" b="1" i="1" dirty="0" smtClean="0">
                <a:solidFill>
                  <a:srgbClr val="002060"/>
                </a:solidFill>
              </a:rPr>
            </a:br>
            <a:r>
              <a:rPr lang="ru-RU" sz="2800" b="1" i="1" dirty="0" smtClean="0">
                <a:solidFill>
                  <a:srgbClr val="002060"/>
                </a:solidFill>
              </a:rPr>
              <a:t>Найдите их, переставив буквы!</a:t>
            </a:r>
            <a:endParaRPr lang="ru-RU" sz="2800" b="1" i="1" dirty="0">
              <a:solidFill>
                <a:srgbClr val="002060"/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838200" y="2674961"/>
            <a:ext cx="10515600" cy="3862316"/>
          </a:xfrm>
        </p:spPr>
        <p:txBody>
          <a:bodyPr/>
          <a:lstStyle/>
          <a:p>
            <a:pPr lvl="8" algn="ctr"/>
            <a:endParaRPr lang="ru-RU" sz="2400" dirty="0" smtClean="0">
              <a:solidFill>
                <a:srgbClr val="FF0000"/>
              </a:solidFill>
            </a:endParaRPr>
          </a:p>
          <a:p>
            <a:pPr algn="ctr"/>
            <a:r>
              <a:rPr lang="ru-RU" sz="3400" dirty="0">
                <a:solidFill>
                  <a:srgbClr val="FF0000"/>
                </a:solidFill>
              </a:rPr>
              <a:t> </a:t>
            </a:r>
            <a:r>
              <a:rPr lang="ru-RU" sz="3400" dirty="0" smtClean="0">
                <a:solidFill>
                  <a:srgbClr val="FF0000"/>
                </a:solidFill>
              </a:rPr>
              <a:t> </a:t>
            </a:r>
            <a:r>
              <a:rPr lang="ru-RU" sz="3500" dirty="0" err="1" smtClean="0">
                <a:solidFill>
                  <a:srgbClr val="FF0000"/>
                </a:solidFill>
              </a:rPr>
              <a:t>Язац</a:t>
            </a:r>
            <a:r>
              <a:rPr lang="ru-RU" sz="3500" dirty="0">
                <a:solidFill>
                  <a:srgbClr val="FF0000"/>
                </a:solidFill>
              </a:rPr>
              <a:t>, </a:t>
            </a:r>
            <a:r>
              <a:rPr lang="ru-RU" sz="3500" dirty="0" err="1">
                <a:solidFill>
                  <a:srgbClr val="FF0000"/>
                </a:solidFill>
              </a:rPr>
              <a:t>девьмед</a:t>
            </a:r>
            <a:r>
              <a:rPr lang="ru-RU" sz="3500" dirty="0">
                <a:solidFill>
                  <a:srgbClr val="FF0000"/>
                </a:solidFill>
              </a:rPr>
              <a:t>, </a:t>
            </a:r>
            <a:r>
              <a:rPr lang="ru-RU" sz="3500" dirty="0" err="1">
                <a:solidFill>
                  <a:srgbClr val="FF0000"/>
                </a:solidFill>
              </a:rPr>
              <a:t>блаке</a:t>
            </a:r>
            <a:r>
              <a:rPr lang="ru-RU" sz="3500" dirty="0">
                <a:solidFill>
                  <a:srgbClr val="FF0000"/>
                </a:solidFill>
              </a:rPr>
              <a:t>, </a:t>
            </a:r>
            <a:r>
              <a:rPr lang="ru-RU" sz="3500" dirty="0" err="1">
                <a:solidFill>
                  <a:srgbClr val="FF0000"/>
                </a:solidFill>
              </a:rPr>
              <a:t>нокьу</a:t>
            </a:r>
            <a:r>
              <a:rPr lang="ru-RU" sz="3500" dirty="0">
                <a:solidFill>
                  <a:srgbClr val="FF0000"/>
                </a:solidFill>
              </a:rPr>
              <a:t>, </a:t>
            </a:r>
            <a:r>
              <a:rPr lang="ru-RU" sz="3500" dirty="0" err="1" smtClean="0">
                <a:solidFill>
                  <a:srgbClr val="FF0000"/>
                </a:solidFill>
              </a:rPr>
              <a:t>лвок</a:t>
            </a:r>
            <a:endParaRPr lang="ru-RU" sz="3500" dirty="0">
              <a:solidFill>
                <a:srgbClr val="FF0000"/>
              </a:solidFill>
            </a:endParaRPr>
          </a:p>
          <a:p>
            <a:pPr algn="ctr"/>
            <a:r>
              <a:rPr lang="ru-RU" sz="3500" dirty="0" err="1" smtClean="0">
                <a:solidFill>
                  <a:srgbClr val="00B050"/>
                </a:solidFill>
              </a:rPr>
              <a:t>Пьюалтн</a:t>
            </a:r>
            <a:r>
              <a:rPr lang="ru-RU" sz="3500" dirty="0">
                <a:solidFill>
                  <a:srgbClr val="00B050"/>
                </a:solidFill>
              </a:rPr>
              <a:t>, </a:t>
            </a:r>
            <a:r>
              <a:rPr lang="ru-RU" sz="3500" dirty="0" err="1">
                <a:solidFill>
                  <a:srgbClr val="00B050"/>
                </a:solidFill>
              </a:rPr>
              <a:t>зора</a:t>
            </a:r>
            <a:r>
              <a:rPr lang="ru-RU" sz="3500" dirty="0">
                <a:solidFill>
                  <a:srgbClr val="00B050"/>
                </a:solidFill>
              </a:rPr>
              <a:t>, </a:t>
            </a:r>
            <a:r>
              <a:rPr lang="ru-RU" sz="3500" dirty="0" err="1">
                <a:solidFill>
                  <a:srgbClr val="00B050"/>
                </a:solidFill>
              </a:rPr>
              <a:t>бзереа</a:t>
            </a:r>
            <a:r>
              <a:rPr lang="ru-RU" sz="3500" dirty="0">
                <a:solidFill>
                  <a:srgbClr val="00B050"/>
                </a:solidFill>
              </a:rPr>
              <a:t>, </a:t>
            </a:r>
            <a:r>
              <a:rPr lang="ru-RU" sz="3500" dirty="0" err="1">
                <a:solidFill>
                  <a:srgbClr val="00B050"/>
                </a:solidFill>
              </a:rPr>
              <a:t>снарсиц</a:t>
            </a:r>
            <a:r>
              <a:rPr lang="ru-RU" sz="3500" dirty="0">
                <a:solidFill>
                  <a:srgbClr val="00B050"/>
                </a:solidFill>
              </a:rPr>
              <a:t>, </a:t>
            </a:r>
            <a:r>
              <a:rPr lang="ru-RU" sz="3500" dirty="0" err="1" smtClean="0">
                <a:solidFill>
                  <a:srgbClr val="00B050"/>
                </a:solidFill>
              </a:rPr>
              <a:t>лыднаш</a:t>
            </a:r>
            <a:endParaRPr lang="ru-RU" sz="3500" dirty="0" smtClean="0">
              <a:solidFill>
                <a:srgbClr val="00B050"/>
              </a:solidFill>
            </a:endParaRPr>
          </a:p>
          <a:p>
            <a:pPr algn="ctr"/>
            <a:r>
              <a:rPr lang="ru-RU" sz="3500" dirty="0" err="1">
                <a:solidFill>
                  <a:srgbClr val="FFC000"/>
                </a:solidFill>
              </a:rPr>
              <a:t>Оинса</a:t>
            </a:r>
            <a:r>
              <a:rPr lang="ru-RU" sz="3500" dirty="0">
                <a:solidFill>
                  <a:srgbClr val="FFC000"/>
                </a:solidFill>
              </a:rPr>
              <a:t>, </a:t>
            </a:r>
            <a:r>
              <a:rPr lang="ru-RU" sz="3500" dirty="0" err="1">
                <a:solidFill>
                  <a:srgbClr val="FFC000"/>
                </a:solidFill>
              </a:rPr>
              <a:t>бду</a:t>
            </a:r>
            <a:r>
              <a:rPr lang="ru-RU" sz="3500" dirty="0">
                <a:solidFill>
                  <a:srgbClr val="FFC000"/>
                </a:solidFill>
              </a:rPr>
              <a:t>, </a:t>
            </a:r>
            <a:r>
              <a:rPr lang="ru-RU" sz="3500" dirty="0" err="1">
                <a:solidFill>
                  <a:srgbClr val="FFC000"/>
                </a:solidFill>
              </a:rPr>
              <a:t>жулдье</a:t>
            </a:r>
            <a:r>
              <a:rPr lang="ru-RU" sz="3500" dirty="0">
                <a:solidFill>
                  <a:srgbClr val="FFC000"/>
                </a:solidFill>
              </a:rPr>
              <a:t>, </a:t>
            </a:r>
            <a:r>
              <a:rPr lang="ru-RU" sz="3500" dirty="0" err="1" smtClean="0">
                <a:solidFill>
                  <a:srgbClr val="FFC000"/>
                </a:solidFill>
              </a:rPr>
              <a:t>нелк</a:t>
            </a:r>
            <a:endParaRPr lang="ru-RU" sz="3500" dirty="0">
              <a:solidFill>
                <a:srgbClr val="FFC000"/>
              </a:solidFill>
            </a:endParaRPr>
          </a:p>
          <a:p>
            <a:pPr algn="ctr"/>
            <a:r>
              <a:rPr lang="ru-RU" sz="3500" dirty="0"/>
              <a:t>Шашки, насос, мошкара, сила, банка, соль</a:t>
            </a:r>
            <a:endParaRPr lang="ru-RU" sz="35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22359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44666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500" dirty="0" smtClean="0">
                <a:solidFill>
                  <a:srgbClr val="002060"/>
                </a:solidFill>
              </a:rPr>
              <a:t> Ребята, вы делаете большие успехи! </a:t>
            </a:r>
            <a:br>
              <a:rPr lang="ru-RU" sz="2500" dirty="0" smtClean="0">
                <a:solidFill>
                  <a:srgbClr val="002060"/>
                </a:solidFill>
              </a:rPr>
            </a:br>
            <a:r>
              <a:rPr lang="ru-RU" sz="2500" dirty="0" smtClean="0">
                <a:solidFill>
                  <a:srgbClr val="002060"/>
                </a:solidFill>
              </a:rPr>
              <a:t> А вы знаете, что такое математическая зарядка? </a:t>
            </a:r>
            <a:br>
              <a:rPr lang="ru-RU" sz="2500" dirty="0" smtClean="0">
                <a:solidFill>
                  <a:srgbClr val="002060"/>
                </a:solidFill>
              </a:rPr>
            </a:br>
            <a:r>
              <a:rPr lang="ru-RU" sz="2500" dirty="0"/>
              <a:t> </a:t>
            </a:r>
            <a:r>
              <a:rPr lang="ru-RU" sz="2500" dirty="0" smtClean="0"/>
              <a:t/>
            </a:r>
            <a:br>
              <a:rPr lang="ru-RU" sz="2500" dirty="0" smtClean="0"/>
            </a:br>
            <a:r>
              <a:rPr lang="ru-RU" sz="3100" dirty="0" smtClean="0">
                <a:solidFill>
                  <a:srgbClr val="7030A0"/>
                </a:solidFill>
              </a:rPr>
              <a:t>Давайте поиграем в домики!</a:t>
            </a:r>
            <a:endParaRPr lang="ru-RU" sz="3100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446662"/>
            <a:ext cx="10515600" cy="5286967"/>
          </a:xfrm>
        </p:spPr>
        <p:txBody>
          <a:bodyPr/>
          <a:lstStyle/>
          <a:p>
            <a:pPr algn="ctr"/>
            <a:r>
              <a:rPr lang="ru-RU" sz="2700" dirty="0" smtClean="0">
                <a:solidFill>
                  <a:schemeClr val="accent4">
                    <a:lumMod val="75000"/>
                  </a:schemeClr>
                </a:solidFill>
              </a:rPr>
              <a:t>Поставьте </a:t>
            </a:r>
            <a:r>
              <a:rPr lang="ru-RU" sz="2700" dirty="0">
                <a:solidFill>
                  <a:schemeClr val="accent4">
                    <a:lumMod val="75000"/>
                  </a:schemeClr>
                </a:solidFill>
              </a:rPr>
              <a:t>в свободное окошко домика один из знаков математических действий так, чтобы получить число на </a:t>
            </a:r>
            <a:r>
              <a:rPr lang="ru-RU" sz="2700" dirty="0" smtClean="0">
                <a:solidFill>
                  <a:schemeClr val="accent4">
                    <a:lumMod val="75000"/>
                  </a:schemeClr>
                </a:solidFill>
              </a:rPr>
              <a:t>крыше!</a:t>
            </a:r>
            <a:endParaRPr lang="ru-RU" sz="2700" dirty="0">
              <a:solidFill>
                <a:schemeClr val="accent4">
                  <a:lumMod val="75000"/>
                </a:schemeClr>
              </a:solidFill>
            </a:endParaRPr>
          </a:p>
          <a:p>
            <a:endParaRPr lang="ru-RU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4" name="Рисунок 3" descr="https://ped-kopilka.ru/images/9-16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1893" y="2187525"/>
            <a:ext cx="8748214" cy="2330711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3529" y="4518236"/>
            <a:ext cx="9184941" cy="2339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152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6313" y="0"/>
            <a:ext cx="10515600" cy="1801505"/>
          </a:xfrm>
        </p:spPr>
        <p:txBody>
          <a:bodyPr>
            <a:normAutofit/>
          </a:bodyPr>
          <a:lstStyle/>
          <a:p>
            <a:pPr algn="ctr"/>
            <a:r>
              <a:rPr lang="ru-RU" sz="2700" dirty="0" smtClean="0">
                <a:solidFill>
                  <a:srgbClr val="002060"/>
                </a:solidFill>
              </a:rPr>
              <a:t>Как быстро вы считаете! А сумеете ли вы поймать сбежавшие  цифры?</a:t>
            </a:r>
            <a:br>
              <a:rPr lang="ru-RU" sz="2700" dirty="0" smtClean="0">
                <a:solidFill>
                  <a:srgbClr val="002060"/>
                </a:solidFill>
              </a:rPr>
            </a:br>
            <a:r>
              <a:rPr lang="ru-RU" sz="4000" dirty="0" smtClean="0"/>
              <a:t>Соберите все цифры от 1 до 90</a:t>
            </a:r>
            <a:r>
              <a:rPr lang="ru-RU" sz="2700" dirty="0" smtClean="0"/>
              <a:t/>
            </a:r>
            <a:br>
              <a:rPr lang="ru-RU" sz="2700" dirty="0" smtClean="0"/>
            </a:br>
            <a:endParaRPr lang="ru-RU" sz="27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3319" y="1262419"/>
            <a:ext cx="9521588" cy="5404513"/>
          </a:xfrm>
        </p:spPr>
      </p:pic>
    </p:spTree>
    <p:extLst>
      <p:ext uri="{BB962C8B-B14F-4D97-AF65-F5344CB8AC3E}">
        <p14:creationId xmlns:p14="http://schemas.microsoft.com/office/powerpoint/2010/main" val="12121225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6991" y="-66675"/>
            <a:ext cx="11778018" cy="1301797"/>
          </a:xfrm>
        </p:spPr>
        <p:txBody>
          <a:bodyPr>
            <a:normAutofit/>
          </a:bodyPr>
          <a:lstStyle/>
          <a:p>
            <a:pPr algn="ctr"/>
            <a:r>
              <a:rPr lang="ru-RU" sz="2500" dirty="0" smtClean="0">
                <a:solidFill>
                  <a:srgbClr val="002060"/>
                </a:solidFill>
              </a:rPr>
              <a:t>Молодцы! Вы очень наблюдательны</a:t>
            </a:r>
            <a:r>
              <a:rPr lang="ru-RU" sz="2400" dirty="0" smtClean="0"/>
              <a:t>!</a:t>
            </a:r>
            <a:r>
              <a:rPr lang="ru-RU" sz="2000" dirty="0" smtClean="0">
                <a:solidFill>
                  <a:srgbClr val="002060"/>
                </a:solidFill>
              </a:rPr>
              <a:t> </a:t>
            </a:r>
            <a:r>
              <a:rPr lang="ru-RU" sz="2500" dirty="0" smtClean="0">
                <a:solidFill>
                  <a:srgbClr val="002060"/>
                </a:solidFill>
              </a:rPr>
              <a:t/>
            </a:r>
            <a:br>
              <a:rPr lang="ru-RU" sz="2500" dirty="0" smtClean="0">
                <a:solidFill>
                  <a:srgbClr val="002060"/>
                </a:solidFill>
              </a:rPr>
            </a:br>
            <a:r>
              <a:rPr lang="ru-RU" sz="2500" dirty="0" smtClean="0">
                <a:solidFill>
                  <a:srgbClr val="002060"/>
                </a:solidFill>
              </a:rPr>
              <a:t>А еще сыщику необходимо ориентироваться в пространстве!</a:t>
            </a:r>
            <a:br>
              <a:rPr lang="ru-RU" sz="2500" dirty="0" smtClean="0">
                <a:solidFill>
                  <a:srgbClr val="002060"/>
                </a:solidFill>
              </a:rPr>
            </a:br>
            <a:r>
              <a:rPr lang="ru-RU" sz="2500" dirty="0" smtClean="0">
                <a:solidFill>
                  <a:srgbClr val="002060"/>
                </a:solidFill>
              </a:rPr>
              <a:t> </a:t>
            </a:r>
            <a:endParaRPr lang="ru-RU" sz="2500" dirty="0">
              <a:solidFill>
                <a:srgbClr val="00206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1517" y="1235122"/>
            <a:ext cx="9648966" cy="5622878"/>
          </a:xfrm>
        </p:spPr>
      </p:pic>
      <p:sp>
        <p:nvSpPr>
          <p:cNvPr id="4" name="Прямоугольник 3"/>
          <p:cNvSpPr/>
          <p:nvPr/>
        </p:nvSpPr>
        <p:spPr>
          <a:xfrm>
            <a:off x="4765691" y="-251341"/>
            <a:ext cx="2920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9783731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81354"/>
            <a:ext cx="10515600" cy="137863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dirty="0" smtClean="0">
                <a:solidFill>
                  <a:srgbClr val="002060"/>
                </a:solidFill>
              </a:rPr>
              <a:t>Ребята</a:t>
            </a:r>
            <a:r>
              <a:rPr lang="ru-RU" sz="2700" smtClean="0">
                <a:solidFill>
                  <a:srgbClr val="002060"/>
                </a:solidFill>
              </a:rPr>
              <a:t>! У вас получилось! </a:t>
            </a:r>
            <a:r>
              <a:rPr lang="ru-RU" sz="2700" i="1" dirty="0" smtClean="0">
                <a:solidFill>
                  <a:srgbClr val="002060"/>
                </a:solidFill>
              </a:rPr>
              <a:t/>
            </a:r>
            <a:br>
              <a:rPr lang="ru-RU" sz="2700" i="1" dirty="0" smtClean="0">
                <a:solidFill>
                  <a:srgbClr val="002060"/>
                </a:solidFill>
              </a:rPr>
            </a:br>
            <a:r>
              <a:rPr lang="ru-RU" sz="2700" i="1" dirty="0" smtClean="0">
                <a:solidFill>
                  <a:srgbClr val="002060"/>
                </a:solidFill>
              </a:rPr>
              <a:t>А теперь пришло время разгадывать секретный шифр!</a:t>
            </a:r>
            <a:br>
              <a:rPr lang="ru-RU" sz="2700" i="1" dirty="0" smtClean="0">
                <a:solidFill>
                  <a:srgbClr val="002060"/>
                </a:solidFill>
              </a:rPr>
            </a:br>
            <a:r>
              <a:rPr lang="ru-RU" sz="2700" dirty="0" smtClean="0">
                <a:solidFill>
                  <a:srgbClr val="002060"/>
                </a:solidFill>
              </a:rPr>
              <a:t>Вы готовы?</a:t>
            </a:r>
            <a:br>
              <a:rPr lang="ru-RU" sz="2700" dirty="0" smtClean="0">
                <a:solidFill>
                  <a:srgbClr val="002060"/>
                </a:solidFill>
              </a:rPr>
            </a:br>
            <a:r>
              <a:rPr lang="ru-RU" sz="2700" b="1" dirty="0" smtClean="0">
                <a:solidFill>
                  <a:srgbClr val="002060"/>
                </a:solidFill>
              </a:rPr>
              <a:t>Составьте слова по первым буквам!</a:t>
            </a:r>
            <a:endParaRPr lang="ru-RU" sz="2700" b="1" dirty="0">
              <a:solidFill>
                <a:srgbClr val="00206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" y="1835834"/>
            <a:ext cx="4409049" cy="5022166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3169" y="1835834"/>
            <a:ext cx="4346919" cy="5022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8560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1601" y="395785"/>
            <a:ext cx="11855838" cy="250707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i="1" dirty="0" smtClean="0">
                <a:solidFill>
                  <a:srgbClr val="002060"/>
                </a:solidFill>
              </a:rPr>
              <a:t>Молодцы! Ребята, вы отлично справились со всеми заданиями! </a:t>
            </a:r>
            <a:br>
              <a:rPr lang="ru-RU" sz="2700" i="1" dirty="0" smtClean="0">
                <a:solidFill>
                  <a:srgbClr val="002060"/>
                </a:solidFill>
              </a:rPr>
            </a:br>
            <a:r>
              <a:rPr lang="ru-RU" sz="2700" i="1" dirty="0" smtClean="0">
                <a:solidFill>
                  <a:srgbClr val="002060"/>
                </a:solidFill>
              </a:rPr>
              <a:t/>
            </a:r>
            <a:br>
              <a:rPr lang="ru-RU" sz="2700" i="1" dirty="0" smtClean="0">
                <a:solidFill>
                  <a:srgbClr val="002060"/>
                </a:solidFill>
              </a:rPr>
            </a:br>
            <a:r>
              <a:rPr lang="ru-RU" sz="2700" i="1" dirty="0" smtClean="0">
                <a:solidFill>
                  <a:srgbClr val="002060"/>
                </a:solidFill>
              </a:rPr>
              <a:t>Поздравляем! </a:t>
            </a:r>
            <a:r>
              <a:rPr lang="ru-RU" sz="2700" i="1" dirty="0">
                <a:solidFill>
                  <a:srgbClr val="002060"/>
                </a:solidFill>
              </a:rPr>
              <a:t>Вы – настоящие сыщики! Любое секретное дело вам по плечу!</a:t>
            </a:r>
            <a:br>
              <a:rPr lang="ru-RU" sz="2700" i="1" dirty="0">
                <a:solidFill>
                  <a:srgbClr val="002060"/>
                </a:solidFill>
              </a:rPr>
            </a:br>
            <a:r>
              <a:rPr lang="ru-RU" sz="2700" i="1" dirty="0">
                <a:solidFill>
                  <a:srgbClr val="002060"/>
                </a:solidFill>
              </a:rPr>
              <a:t/>
            </a:r>
            <a:br>
              <a:rPr lang="ru-RU" sz="2700" i="1" dirty="0">
                <a:solidFill>
                  <a:srgbClr val="002060"/>
                </a:solidFill>
              </a:rPr>
            </a:br>
            <a:r>
              <a:rPr lang="ru-RU" sz="2700" b="1" dirty="0" smtClean="0">
                <a:solidFill>
                  <a:srgbClr val="002060"/>
                </a:solidFill>
              </a:rPr>
              <a:t>Вы – маленькие звёзды в волшебной стране головоломок!</a:t>
            </a:r>
            <a:br>
              <a:rPr lang="ru-RU" sz="2700" b="1" dirty="0" smtClean="0">
                <a:solidFill>
                  <a:srgbClr val="002060"/>
                </a:solidFill>
              </a:rPr>
            </a:br>
            <a:r>
              <a:rPr lang="ru-RU" sz="2700" b="1" dirty="0" smtClean="0">
                <a:solidFill>
                  <a:srgbClr val="002060"/>
                </a:solidFill>
              </a:rPr>
              <a:t/>
            </a:r>
            <a:br>
              <a:rPr lang="ru-RU" sz="2700" b="1" dirty="0" smtClean="0">
                <a:solidFill>
                  <a:srgbClr val="002060"/>
                </a:solidFill>
              </a:rPr>
            </a:br>
            <a:r>
              <a:rPr lang="ru-RU" sz="2700" i="1" dirty="0" smtClean="0">
                <a:solidFill>
                  <a:srgbClr val="002060"/>
                </a:solidFill>
              </a:rPr>
              <a:t>Мы желаем вам  ярких, интересных, незабываемых  каникул! До новых встреч, друзья!</a:t>
            </a:r>
            <a:r>
              <a:rPr lang="ru-RU" sz="2700" i="1" dirty="0">
                <a:solidFill>
                  <a:srgbClr val="002060"/>
                </a:solidFill>
              </a:rPr>
              <a:t/>
            </a:r>
            <a:br>
              <a:rPr lang="ru-RU" sz="2700" i="1" dirty="0">
                <a:solidFill>
                  <a:srgbClr val="002060"/>
                </a:solidFill>
              </a:rPr>
            </a:br>
            <a:r>
              <a:rPr lang="ru-RU" sz="2700" b="1" dirty="0" smtClean="0">
                <a:solidFill>
                  <a:srgbClr val="002060"/>
                </a:solidFill>
              </a:rPr>
              <a:t/>
            </a:r>
            <a:br>
              <a:rPr lang="ru-RU" sz="2700" b="1" dirty="0" smtClean="0">
                <a:solidFill>
                  <a:srgbClr val="002060"/>
                </a:solidFill>
              </a:rPr>
            </a:br>
            <a:endParaRPr lang="ru-RU" sz="2700" b="1" dirty="0">
              <a:solidFill>
                <a:srgbClr val="00206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1129" y="4545652"/>
            <a:ext cx="2566310" cy="231234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6965" y="2776517"/>
            <a:ext cx="3156989" cy="344326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572" y="3151093"/>
            <a:ext cx="2448456" cy="278911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1784" y="2776517"/>
            <a:ext cx="1905000" cy="189547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3954" y="3151092"/>
            <a:ext cx="2483893" cy="2789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98510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498</TotalTime>
  <Words>128</Words>
  <Application>Microsoft Office PowerPoint</Application>
  <PresentationFormat>Широкоэкранный</PresentationFormat>
  <Paragraphs>17</Paragraphs>
  <Slides>10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Andalus</vt:lpstr>
      <vt:lpstr>Arial</vt:lpstr>
      <vt:lpstr>Calibri</vt:lpstr>
      <vt:lpstr>Calibri Light</vt:lpstr>
      <vt:lpstr>Тема Office</vt:lpstr>
      <vt:lpstr>          МБУДО «Детско-юношеский Центр»                       Мы – маленькие звёзды                       в волшебной стране головоломок</vt:lpstr>
      <vt:lpstr>Привет, дорогие друзья!  Вы любите приключения? Разгадывать загадки и секреты?  Да?!  А хотите стать настоящими сыщиками?  Тогда скорее отправляемся в волшебную страну лабиринтов и головоломок!</vt:lpstr>
      <vt:lpstr>Чтобы стать настоящим сыщиком, нужно проявить свои суперспособности!  Вы готовы?! Тогда вперёд!  Найдите 10 отличий!</vt:lpstr>
      <vt:lpstr>Молодцы! Вы очень внимательные!  А теперь  самое время проявить  смекалку!  Попробуйте-ка разобраться в этой путанице!   Здесь спрятались животные, деревья, растения-невидимки.  Найдите их, переставив буквы!</vt:lpstr>
      <vt:lpstr> Ребята, вы делаете большие успехи!   А вы знаете, что такое математическая зарядка?    Давайте поиграем в домики!</vt:lpstr>
      <vt:lpstr>Как быстро вы считаете! А сумеете ли вы поймать сбежавшие  цифры? Соберите все цифры от 1 до 90 </vt:lpstr>
      <vt:lpstr>Молодцы! Вы очень наблюдательны!  А еще сыщику необходимо ориентироваться в пространстве!  </vt:lpstr>
      <vt:lpstr>Ребята! У вас получилось!  А теперь пришло время разгадывать секретный шифр! Вы готовы? Составьте слова по первым буквам!</vt:lpstr>
      <vt:lpstr>Молодцы! Ребята, вы отлично справились со всеми заданиями!   Поздравляем! Вы – настоящие сыщики! Любое секретное дело вам по плечу!  Вы – маленькие звёзды в волшебной стране головоломок!  Мы желаем вам  ярких, интересных, незабываемых  каникул! До новых встреч, друзья!  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МБУДО «Детско-юношеский Центр»        </dc:title>
  <dc:creator>1_133</dc:creator>
  <cp:lastModifiedBy>1_133</cp:lastModifiedBy>
  <cp:revision>54</cp:revision>
  <dcterms:created xsi:type="dcterms:W3CDTF">2020-05-23T10:40:29Z</dcterms:created>
  <dcterms:modified xsi:type="dcterms:W3CDTF">2020-05-24T23:03:06Z</dcterms:modified>
</cp:coreProperties>
</file>