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6" r:id="rId2"/>
    <p:sldId id="266" r:id="rId3"/>
    <p:sldId id="265" r:id="rId4"/>
    <p:sldId id="268" r:id="rId5"/>
    <p:sldId id="267" r:id="rId6"/>
    <p:sldId id="279" r:id="rId7"/>
    <p:sldId id="280" r:id="rId8"/>
    <p:sldId id="269" r:id="rId9"/>
    <p:sldId id="281" r:id="rId10"/>
    <p:sldId id="283" r:id="rId11"/>
    <p:sldId id="284" r:id="rId12"/>
    <p:sldId id="28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0064"/>
    <a:srgbClr val="276F54"/>
    <a:srgbClr val="8E0047"/>
    <a:srgbClr val="B33B77"/>
    <a:srgbClr val="993366"/>
    <a:srgbClr val="C24684"/>
    <a:srgbClr val="FFC1E9"/>
    <a:srgbClr val="A25067"/>
    <a:srgbClr val="FFC9DB"/>
    <a:srgbClr val="7038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65" autoAdjust="0"/>
    <p:restoredTop sz="94660"/>
  </p:normalViewPr>
  <p:slideViewPr>
    <p:cSldViewPr snapToGrid="0">
      <p:cViewPr>
        <p:scale>
          <a:sx n="81" d="100"/>
          <a:sy n="81" d="100"/>
        </p:scale>
        <p:origin x="-228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1D77D-5115-41A8-8903-C98673DF23D0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CC7DAE-FF65-43F0-B17D-4F3976618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557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C7DAE-FF65-43F0-B17D-4F397661874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66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C7DAE-FF65-43F0-B17D-4F3976618746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370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C7DAE-FF65-43F0-B17D-4F397661874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082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C7DAE-FF65-43F0-B17D-4F397661874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523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C7DAE-FF65-43F0-B17D-4F3976618746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979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C7DAE-FF65-43F0-B17D-4F397661874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086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C7DAE-FF65-43F0-B17D-4F3976618746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461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C7DAE-FF65-43F0-B17D-4F3976618746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242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C7DAE-FF65-43F0-B17D-4F3976618746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134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C7DAE-FF65-43F0-B17D-4F3976618746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390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3099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4228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3540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5548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B988-826A-46FC-B51C-44F66D7333F6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3A56-13C4-4AB8-90AA-5191F24392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510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1B988-826A-46FC-B51C-44F66D7333F6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33A56-13C4-4AB8-90AA-5191F24392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208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49" r:id="rId4"/>
    <p:sldLayoutId id="2147483655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0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19.jpg"/><Relationship Id="rId11" Type="http://schemas.openxmlformats.org/officeDocument/2006/relationships/image" Target="../media/image7.png"/><Relationship Id="rId5" Type="http://schemas.openxmlformats.org/officeDocument/2006/relationships/audio" Target="../media/audio1.wav"/><Relationship Id="rId10" Type="http://schemas.openxmlformats.org/officeDocument/2006/relationships/image" Target="../media/image2.jp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0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20.jpg"/><Relationship Id="rId11" Type="http://schemas.openxmlformats.org/officeDocument/2006/relationships/image" Target="../media/image11.png"/><Relationship Id="rId5" Type="http://schemas.openxmlformats.org/officeDocument/2006/relationships/audio" Target="../media/audio1.wav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0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21.jpg"/><Relationship Id="rId11" Type="http://schemas.openxmlformats.org/officeDocument/2006/relationships/image" Target="../media/image7.png"/><Relationship Id="rId5" Type="http://schemas.openxmlformats.org/officeDocument/2006/relationships/audio" Target="../media/audio1.wav"/><Relationship Id="rId10" Type="http://schemas.openxmlformats.org/officeDocument/2006/relationships/image" Target="../media/image2.jp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jpg"/><Relationship Id="rId11" Type="http://schemas.openxmlformats.org/officeDocument/2006/relationships/image" Target="../media/image7.png"/><Relationship Id="rId5" Type="http://schemas.openxmlformats.org/officeDocument/2006/relationships/audio" Target="../media/audio1.wav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jpg"/><Relationship Id="rId11" Type="http://schemas.openxmlformats.org/officeDocument/2006/relationships/image" Target="../media/image7.png"/><Relationship Id="rId5" Type="http://schemas.openxmlformats.org/officeDocument/2006/relationships/audio" Target="../media/audio1.wav"/><Relationship Id="rId10" Type="http://schemas.openxmlformats.org/officeDocument/2006/relationships/image" Target="../media/image2.jp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0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4.jpg"/><Relationship Id="rId11" Type="http://schemas.openxmlformats.org/officeDocument/2006/relationships/image" Target="../media/image7.png"/><Relationship Id="rId5" Type="http://schemas.openxmlformats.org/officeDocument/2006/relationships/audio" Target="../media/audio1.wav"/><Relationship Id="rId10" Type="http://schemas.openxmlformats.org/officeDocument/2006/relationships/image" Target="../media/image2.jp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0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5.jpg"/><Relationship Id="rId11" Type="http://schemas.openxmlformats.org/officeDocument/2006/relationships/image" Target="../media/image7.png"/><Relationship Id="rId5" Type="http://schemas.openxmlformats.org/officeDocument/2006/relationships/audio" Target="../media/audio1.wav"/><Relationship Id="rId10" Type="http://schemas.openxmlformats.org/officeDocument/2006/relationships/image" Target="../media/image2.jp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0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6.jpg"/><Relationship Id="rId11" Type="http://schemas.openxmlformats.org/officeDocument/2006/relationships/image" Target="../media/image7.png"/><Relationship Id="rId5" Type="http://schemas.openxmlformats.org/officeDocument/2006/relationships/audio" Target="../media/audio1.wav"/><Relationship Id="rId10" Type="http://schemas.openxmlformats.org/officeDocument/2006/relationships/image" Target="../media/image2.jp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0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7.jpg"/><Relationship Id="rId11" Type="http://schemas.openxmlformats.org/officeDocument/2006/relationships/image" Target="../media/image7.png"/><Relationship Id="rId5" Type="http://schemas.openxmlformats.org/officeDocument/2006/relationships/audio" Target="../media/audio1.wav"/><Relationship Id="rId10" Type="http://schemas.openxmlformats.org/officeDocument/2006/relationships/image" Target="../media/image2.jp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0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8.jpg"/><Relationship Id="rId11" Type="http://schemas.openxmlformats.org/officeDocument/2006/relationships/image" Target="../media/image7.png"/><Relationship Id="rId5" Type="http://schemas.openxmlformats.org/officeDocument/2006/relationships/audio" Target="../media/audio1.wav"/><Relationship Id="rId10" Type="http://schemas.openxmlformats.org/officeDocument/2006/relationships/image" Target="../media/image2.jp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74000" y="168364"/>
            <a:ext cx="11844000" cy="6444000"/>
          </a:xfrm>
          <a:prstGeom prst="rect">
            <a:avLst/>
          </a:prstGeom>
          <a:solidFill>
            <a:schemeClr val="accent1">
              <a:alpha val="0"/>
            </a:schemeClr>
          </a:solidFill>
          <a:ln w="53975" cap="sq" cmpd="dbl">
            <a:solidFill>
              <a:srgbClr val="FFB9D0">
                <a:alpha val="91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191" y="91686"/>
            <a:ext cx="10113619" cy="144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0" t="9030" b="9030"/>
          <a:stretch/>
        </p:blipFill>
        <p:spPr>
          <a:xfrm>
            <a:off x="2932008" y="1198178"/>
            <a:ext cx="6327984" cy="4788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804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3"/>
          <p:cNvSpPr/>
          <p:nvPr/>
        </p:nvSpPr>
        <p:spPr>
          <a:xfrm>
            <a:off x="708338" y="5503321"/>
            <a:ext cx="2880000" cy="864000"/>
          </a:xfrm>
          <a:prstGeom prst="rect">
            <a:avLst/>
          </a:prstGeom>
          <a:pattFill prst="pct5">
            <a:fgClr>
              <a:schemeClr val="bg1"/>
            </a:fgClr>
            <a:bgClr>
              <a:srgbClr val="FFC1E9"/>
            </a:bgClr>
          </a:pattFill>
          <a:ln w="53975" cmpd="dbl">
            <a:solidFill>
              <a:srgbClr val="C2468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8E0047"/>
                </a:solidFill>
                <a:cs typeface="Arial" pitchFamily="34" charset="0"/>
              </a:rPr>
              <a:t>Шум моря</a:t>
            </a:r>
            <a:endParaRPr lang="ru-RU" sz="2400" b="1" dirty="0">
              <a:solidFill>
                <a:srgbClr val="8E0047"/>
              </a:solidFill>
              <a:cs typeface="Arial" pitchFamily="34" charset="0"/>
            </a:endParaRPr>
          </a:p>
        </p:txBody>
      </p:sp>
      <p:sp>
        <p:nvSpPr>
          <p:cNvPr id="19" name="2"/>
          <p:cNvSpPr/>
          <p:nvPr/>
        </p:nvSpPr>
        <p:spPr>
          <a:xfrm>
            <a:off x="708338" y="2921221"/>
            <a:ext cx="2880000" cy="864000"/>
          </a:xfrm>
          <a:prstGeom prst="rect">
            <a:avLst/>
          </a:prstGeom>
          <a:pattFill prst="pct5">
            <a:fgClr>
              <a:schemeClr val="bg1"/>
            </a:fgClr>
            <a:bgClr>
              <a:srgbClr val="FFC1E9"/>
            </a:bgClr>
          </a:pattFill>
          <a:ln w="53975" cmpd="dbl">
            <a:solidFill>
              <a:srgbClr val="C2468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8E0047"/>
                </a:solidFill>
                <a:cs typeface="Arial" pitchFamily="34" charset="0"/>
              </a:rPr>
              <a:t>Биение сердца </a:t>
            </a:r>
            <a:endParaRPr lang="ru-RU" sz="2400" b="1" dirty="0">
              <a:solidFill>
                <a:srgbClr val="8E0047"/>
              </a:solidFill>
              <a:cs typeface="Arial" pitchFamily="34" charset="0"/>
            </a:endParaRPr>
          </a:p>
        </p:txBody>
      </p:sp>
      <p:sp>
        <p:nvSpPr>
          <p:cNvPr id="20" name="1"/>
          <p:cNvSpPr/>
          <p:nvPr/>
        </p:nvSpPr>
        <p:spPr>
          <a:xfrm>
            <a:off x="708338" y="1630171"/>
            <a:ext cx="2880000" cy="864000"/>
          </a:xfrm>
          <a:prstGeom prst="rect">
            <a:avLst/>
          </a:prstGeom>
          <a:pattFill prst="pct5">
            <a:fgClr>
              <a:schemeClr val="bg1"/>
            </a:fgClr>
            <a:bgClr>
              <a:srgbClr val="FFC1E9"/>
            </a:bgClr>
          </a:pattFill>
          <a:ln w="53975" cmpd="dbl">
            <a:solidFill>
              <a:srgbClr val="C2468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8E0047"/>
                </a:solidFill>
                <a:cs typeface="Arial" pitchFamily="34" charset="0"/>
              </a:rPr>
              <a:t>Пароходный гудок</a:t>
            </a:r>
            <a:endParaRPr lang="ru-RU" sz="2400" b="1" dirty="0">
              <a:solidFill>
                <a:srgbClr val="8E0047"/>
              </a:solidFill>
              <a:cs typeface="Arial" pitchFamily="34" charset="0"/>
            </a:endParaRPr>
          </a:p>
        </p:txBody>
      </p:sp>
      <p:sp>
        <p:nvSpPr>
          <p:cNvPr id="21" name="4"/>
          <p:cNvSpPr/>
          <p:nvPr/>
        </p:nvSpPr>
        <p:spPr>
          <a:xfrm>
            <a:off x="708338" y="4212271"/>
            <a:ext cx="2880000" cy="864000"/>
          </a:xfrm>
          <a:prstGeom prst="rect">
            <a:avLst/>
          </a:prstGeom>
          <a:pattFill prst="pct5">
            <a:fgClr>
              <a:schemeClr val="bg1"/>
            </a:fgClr>
            <a:bgClr>
              <a:srgbClr val="FFC1E9"/>
            </a:bgClr>
          </a:pattFill>
          <a:ln w="53975" cmpd="dbl">
            <a:solidFill>
              <a:srgbClr val="C2468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8E0047"/>
                </a:solidFill>
                <a:cs typeface="Arial" pitchFamily="34" charset="0"/>
              </a:rPr>
              <a:t>Школьный звонок</a:t>
            </a:r>
            <a:endParaRPr lang="ru-RU" sz="2400" b="1" dirty="0">
              <a:solidFill>
                <a:srgbClr val="8E0047"/>
              </a:solidFill>
              <a:cs typeface="Arial" pitchFamily="34" charset="0"/>
            </a:endParaRPr>
          </a:p>
        </p:txBody>
      </p:sp>
      <p:pic>
        <p:nvPicPr>
          <p:cNvPr id="17" name="Цветная картинка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527" y="1593998"/>
            <a:ext cx="7308000" cy="4752000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" name="1"/>
          <p:cNvSpPr/>
          <p:nvPr/>
        </p:nvSpPr>
        <p:spPr>
          <a:xfrm>
            <a:off x="708338" y="4645690"/>
            <a:ext cx="2880000" cy="864000"/>
          </a:xfrm>
          <a:prstGeom prst="rect">
            <a:avLst/>
          </a:prstGeom>
          <a:pattFill prst="pct5">
            <a:fgClr>
              <a:schemeClr val="bg1"/>
            </a:fgClr>
            <a:bgClr>
              <a:srgbClr val="FFC1E9"/>
            </a:bgClr>
          </a:pattFill>
          <a:ln w="53975" cmpd="dbl">
            <a:solidFill>
              <a:srgbClr val="C2468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8E0047"/>
                </a:solidFill>
                <a:cs typeface="Arial" pitchFamily="34" charset="0"/>
              </a:rPr>
              <a:t>Пароходный гудок</a:t>
            </a:r>
            <a:endParaRPr lang="ru-RU" sz="2400" b="1" dirty="0">
              <a:solidFill>
                <a:srgbClr val="8E0047"/>
              </a:solidFill>
              <a:cs typeface="Arial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77" y="1598146"/>
            <a:ext cx="3096720" cy="302356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Вопрос"/>
          <p:cNvSpPr/>
          <p:nvPr/>
        </p:nvSpPr>
        <p:spPr>
          <a:xfrm>
            <a:off x="2634361" y="326987"/>
            <a:ext cx="6181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24684"/>
                </a:solidFill>
                <a:cs typeface="Arial" pitchFamily="34" charset="0"/>
              </a:rPr>
              <a:t>Нажми на колокольчик, послушай звук </a:t>
            </a:r>
          </a:p>
          <a:p>
            <a:r>
              <a:rPr lang="ru-RU" sz="2400" b="1" dirty="0" smtClean="0">
                <a:solidFill>
                  <a:srgbClr val="C24684"/>
                </a:solidFill>
                <a:cs typeface="Arial" pitchFamily="34" charset="0"/>
              </a:rPr>
              <a:t>и выбери подходящее к нему название</a:t>
            </a:r>
            <a:endParaRPr lang="ru-RU" sz="2400" b="1" dirty="0">
              <a:solidFill>
                <a:srgbClr val="C24684"/>
              </a:solidFill>
            </a:endParaRPr>
          </a:p>
        </p:txBody>
      </p:sp>
      <p:pic>
        <p:nvPicPr>
          <p:cNvPr id="18" name="Рисунок 17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7937640" y="351630"/>
            <a:ext cx="1620000" cy="1116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941887" y="682026"/>
            <a:ext cx="609600" cy="609600"/>
          </a:xfrm>
          <a:prstGeom prst="rect">
            <a:avLst/>
          </a:prstGeom>
        </p:spPr>
      </p:pic>
      <p:sp>
        <p:nvSpPr>
          <p:cNvPr id="22" name="Тёмный квадрат"/>
          <p:cNvSpPr/>
          <p:nvPr/>
        </p:nvSpPr>
        <p:spPr>
          <a:xfrm>
            <a:off x="4293358" y="1585034"/>
            <a:ext cx="7308000" cy="4752000"/>
          </a:xfrm>
          <a:prstGeom prst="rect">
            <a:avLst/>
          </a:prstGeom>
          <a:blipFill dpi="0" rotWithShape="1">
            <a:blip r:embed="rId10">
              <a:alphaModFix amt="85000"/>
            </a:blip>
            <a:srcRect/>
            <a:tile tx="0" ty="0" sx="100000" sy="100000" flip="none" algn="tl"/>
          </a:blipFill>
          <a:ln w="60325" cap="rnd" cmpd="sng">
            <a:noFill/>
            <a:prstDash val="sysDot"/>
            <a:beve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305680" y="5957132"/>
            <a:ext cx="540000" cy="54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741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xit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200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 animBg="1"/>
      <p:bldP spid="14" grpId="1" animBg="1"/>
      <p:bldP spid="15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верно"/>
          <p:cNvSpPr/>
          <p:nvPr/>
        </p:nvSpPr>
        <p:spPr>
          <a:xfrm>
            <a:off x="708338" y="5503321"/>
            <a:ext cx="2880000" cy="864000"/>
          </a:xfrm>
          <a:prstGeom prst="rect">
            <a:avLst/>
          </a:prstGeom>
          <a:pattFill prst="pct5">
            <a:fgClr>
              <a:schemeClr val="bg1"/>
            </a:fgClr>
            <a:bgClr>
              <a:srgbClr val="FFC1E9"/>
            </a:bgClr>
          </a:pattFill>
          <a:ln w="53975" cmpd="dbl">
            <a:solidFill>
              <a:srgbClr val="C2468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8E0047"/>
                </a:solidFill>
                <a:cs typeface="Arial" pitchFamily="34" charset="0"/>
              </a:rPr>
              <a:t>Цокот копыт</a:t>
            </a:r>
            <a:endParaRPr lang="ru-RU" sz="2400" b="1" dirty="0">
              <a:solidFill>
                <a:srgbClr val="8E0047"/>
              </a:solidFill>
              <a:cs typeface="Arial" pitchFamily="34" charset="0"/>
            </a:endParaRPr>
          </a:p>
        </p:txBody>
      </p:sp>
      <p:sp>
        <p:nvSpPr>
          <p:cNvPr id="19" name="2"/>
          <p:cNvSpPr/>
          <p:nvPr/>
        </p:nvSpPr>
        <p:spPr>
          <a:xfrm>
            <a:off x="708338" y="2921221"/>
            <a:ext cx="2880000" cy="864000"/>
          </a:xfrm>
          <a:prstGeom prst="rect">
            <a:avLst/>
          </a:prstGeom>
          <a:pattFill prst="pct5">
            <a:fgClr>
              <a:schemeClr val="bg1"/>
            </a:fgClr>
            <a:bgClr>
              <a:srgbClr val="FFC1E9"/>
            </a:bgClr>
          </a:pattFill>
          <a:ln w="53975" cmpd="dbl">
            <a:solidFill>
              <a:srgbClr val="C2468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8E0047"/>
                </a:solidFill>
                <a:cs typeface="Arial" pitchFamily="34" charset="0"/>
              </a:rPr>
              <a:t>Тиканье часов </a:t>
            </a:r>
            <a:endParaRPr lang="ru-RU" sz="2400" b="1" dirty="0">
              <a:solidFill>
                <a:srgbClr val="8E0047"/>
              </a:solidFill>
              <a:cs typeface="Arial" pitchFamily="34" charset="0"/>
            </a:endParaRPr>
          </a:p>
        </p:txBody>
      </p:sp>
      <p:sp>
        <p:nvSpPr>
          <p:cNvPr id="20" name="1"/>
          <p:cNvSpPr/>
          <p:nvPr/>
        </p:nvSpPr>
        <p:spPr>
          <a:xfrm>
            <a:off x="708338" y="1630171"/>
            <a:ext cx="2880000" cy="864000"/>
          </a:xfrm>
          <a:prstGeom prst="rect">
            <a:avLst/>
          </a:prstGeom>
          <a:pattFill prst="pct5">
            <a:fgClr>
              <a:schemeClr val="bg1"/>
            </a:fgClr>
            <a:bgClr>
              <a:srgbClr val="FFC1E9"/>
            </a:bgClr>
          </a:pattFill>
          <a:ln w="53975" cmpd="dbl">
            <a:solidFill>
              <a:srgbClr val="C2468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8E0047"/>
                </a:solidFill>
                <a:cs typeface="Arial" pitchFamily="34" charset="0"/>
              </a:rPr>
              <a:t>Пение сверчка</a:t>
            </a:r>
          </a:p>
        </p:txBody>
      </p:sp>
      <p:sp>
        <p:nvSpPr>
          <p:cNvPr id="21" name="4"/>
          <p:cNvSpPr/>
          <p:nvPr/>
        </p:nvSpPr>
        <p:spPr>
          <a:xfrm>
            <a:off x="708338" y="4212271"/>
            <a:ext cx="2880000" cy="864000"/>
          </a:xfrm>
          <a:prstGeom prst="rect">
            <a:avLst/>
          </a:prstGeom>
          <a:pattFill prst="pct5">
            <a:fgClr>
              <a:schemeClr val="bg1"/>
            </a:fgClr>
            <a:bgClr>
              <a:srgbClr val="FFC1E9"/>
            </a:bgClr>
          </a:pattFill>
          <a:ln w="53975" cmpd="dbl">
            <a:solidFill>
              <a:srgbClr val="C2468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8E0047"/>
                </a:solidFill>
                <a:cs typeface="Arial" pitchFamily="34" charset="0"/>
              </a:rPr>
              <a:t>Крик чаек </a:t>
            </a:r>
            <a:endParaRPr lang="ru-RU" sz="2400" b="1" dirty="0">
              <a:solidFill>
                <a:srgbClr val="8E0047"/>
              </a:solidFill>
              <a:cs typeface="Arial" pitchFamily="34" charset="0"/>
            </a:endParaRPr>
          </a:p>
        </p:txBody>
      </p:sp>
      <p:pic>
        <p:nvPicPr>
          <p:cNvPr id="17" name="Цветная картинка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358" y="1591588"/>
            <a:ext cx="7304400" cy="4744800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" name="1"/>
          <p:cNvSpPr/>
          <p:nvPr/>
        </p:nvSpPr>
        <p:spPr>
          <a:xfrm>
            <a:off x="708338" y="4645690"/>
            <a:ext cx="2880000" cy="864000"/>
          </a:xfrm>
          <a:prstGeom prst="rect">
            <a:avLst/>
          </a:prstGeom>
          <a:pattFill prst="pct5">
            <a:fgClr>
              <a:schemeClr val="bg1"/>
            </a:fgClr>
            <a:bgClr>
              <a:srgbClr val="FFC1E9"/>
            </a:bgClr>
          </a:pattFill>
          <a:ln w="53975" cmpd="dbl">
            <a:solidFill>
              <a:srgbClr val="C2468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8E0047"/>
                </a:solidFill>
                <a:cs typeface="Arial" pitchFamily="34" charset="0"/>
              </a:rPr>
              <a:t>Цокот копыт</a:t>
            </a:r>
            <a:endParaRPr lang="ru-RU" sz="2400" b="1" dirty="0">
              <a:solidFill>
                <a:srgbClr val="8E0047"/>
              </a:solidFill>
              <a:cs typeface="Arial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77" y="1598146"/>
            <a:ext cx="3096720" cy="302356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802102" y="132885"/>
            <a:ext cx="609600" cy="609600"/>
          </a:xfrm>
          <a:prstGeom prst="rect">
            <a:avLst/>
          </a:prstGeom>
        </p:spPr>
      </p:pic>
      <p:sp>
        <p:nvSpPr>
          <p:cNvPr id="16" name="Тёмный квадрат"/>
          <p:cNvSpPr/>
          <p:nvPr/>
        </p:nvSpPr>
        <p:spPr>
          <a:xfrm>
            <a:off x="4293358" y="1585034"/>
            <a:ext cx="7308000" cy="4752000"/>
          </a:xfrm>
          <a:prstGeom prst="rect">
            <a:avLst/>
          </a:prstGeom>
          <a:blipFill dpi="0" rotWithShape="1">
            <a:blip r:embed="rId9">
              <a:alphaModFix amt="85000"/>
            </a:blip>
            <a:srcRect/>
            <a:tile tx="0" ty="0" sx="100000" sy="100000" flip="none" algn="tl"/>
          </a:blipFill>
          <a:ln w="60325" cap="rnd" cmpd="sng">
            <a:noFill/>
            <a:prstDash val="sysDot"/>
            <a:beve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305680" y="5957132"/>
            <a:ext cx="540000" cy="54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2" name="Вопрос"/>
          <p:cNvSpPr/>
          <p:nvPr/>
        </p:nvSpPr>
        <p:spPr>
          <a:xfrm>
            <a:off x="2634361" y="326987"/>
            <a:ext cx="6181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24684"/>
                </a:solidFill>
                <a:cs typeface="Arial" pitchFamily="34" charset="0"/>
              </a:rPr>
              <a:t>Нажми на колокольчик, послушай звук </a:t>
            </a:r>
          </a:p>
          <a:p>
            <a:r>
              <a:rPr lang="ru-RU" sz="2400" b="1" dirty="0" smtClean="0">
                <a:solidFill>
                  <a:srgbClr val="C24684"/>
                </a:solidFill>
                <a:cs typeface="Arial" pitchFamily="34" charset="0"/>
              </a:rPr>
              <a:t>и выбери подходящее к нему название</a:t>
            </a:r>
            <a:endParaRPr lang="ru-RU" sz="2400" b="1" dirty="0">
              <a:solidFill>
                <a:srgbClr val="C24684"/>
              </a:solidFill>
            </a:endParaRPr>
          </a:p>
        </p:txBody>
      </p:sp>
      <p:pic>
        <p:nvPicPr>
          <p:cNvPr id="23" name="Рисунок 22"/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7937640" y="351630"/>
            <a:ext cx="1620000" cy="1116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528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xit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94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3"/>
          <p:cNvSpPr/>
          <p:nvPr/>
        </p:nvSpPr>
        <p:spPr>
          <a:xfrm>
            <a:off x="708338" y="5503321"/>
            <a:ext cx="2880000" cy="864000"/>
          </a:xfrm>
          <a:prstGeom prst="rect">
            <a:avLst/>
          </a:prstGeom>
          <a:pattFill prst="pct5">
            <a:fgClr>
              <a:schemeClr val="bg1"/>
            </a:fgClr>
            <a:bgClr>
              <a:srgbClr val="FFC1E9"/>
            </a:bgClr>
          </a:pattFill>
          <a:ln w="53975" cmpd="dbl">
            <a:solidFill>
              <a:srgbClr val="C2468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8E0047"/>
                </a:solidFill>
                <a:cs typeface="Arial" pitchFamily="34" charset="0"/>
              </a:rPr>
              <a:t>Шёпот</a:t>
            </a:r>
            <a:endParaRPr lang="ru-RU" sz="2400" b="1" dirty="0">
              <a:solidFill>
                <a:srgbClr val="8E0047"/>
              </a:solidFill>
              <a:cs typeface="Arial" pitchFamily="34" charset="0"/>
            </a:endParaRPr>
          </a:p>
        </p:txBody>
      </p:sp>
      <p:sp>
        <p:nvSpPr>
          <p:cNvPr id="19" name="2"/>
          <p:cNvSpPr/>
          <p:nvPr/>
        </p:nvSpPr>
        <p:spPr>
          <a:xfrm>
            <a:off x="708338" y="2921221"/>
            <a:ext cx="2880000" cy="864000"/>
          </a:xfrm>
          <a:prstGeom prst="rect">
            <a:avLst/>
          </a:prstGeom>
          <a:pattFill prst="pct5">
            <a:fgClr>
              <a:schemeClr val="bg1"/>
            </a:fgClr>
            <a:bgClr>
              <a:srgbClr val="FFC1E9"/>
            </a:bgClr>
          </a:pattFill>
          <a:ln w="53975" cmpd="dbl">
            <a:solidFill>
              <a:srgbClr val="C2468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8E0047"/>
                </a:solidFill>
                <a:cs typeface="Arial" pitchFamily="34" charset="0"/>
              </a:rPr>
              <a:t>Салют</a:t>
            </a:r>
            <a:endParaRPr lang="ru-RU" sz="2400" b="1" dirty="0">
              <a:solidFill>
                <a:srgbClr val="8E0047"/>
              </a:solidFill>
              <a:cs typeface="Arial" pitchFamily="34" charset="0"/>
            </a:endParaRPr>
          </a:p>
        </p:txBody>
      </p:sp>
      <p:sp>
        <p:nvSpPr>
          <p:cNvPr id="20" name="1"/>
          <p:cNvSpPr/>
          <p:nvPr/>
        </p:nvSpPr>
        <p:spPr>
          <a:xfrm>
            <a:off x="708338" y="1630171"/>
            <a:ext cx="2880000" cy="864000"/>
          </a:xfrm>
          <a:prstGeom prst="rect">
            <a:avLst/>
          </a:prstGeom>
          <a:pattFill prst="pct5">
            <a:fgClr>
              <a:schemeClr val="bg1"/>
            </a:fgClr>
            <a:bgClr>
              <a:srgbClr val="FFC1E9"/>
            </a:bgClr>
          </a:pattFill>
          <a:ln w="53975" cmpd="dbl">
            <a:solidFill>
              <a:srgbClr val="C2468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8E0047"/>
                </a:solidFill>
                <a:cs typeface="Arial" pitchFamily="34" charset="0"/>
              </a:rPr>
              <a:t>Плачь </a:t>
            </a:r>
            <a:endParaRPr lang="ru-RU" sz="2400" b="1" dirty="0">
              <a:solidFill>
                <a:srgbClr val="8E0047"/>
              </a:solidFill>
              <a:cs typeface="Arial" pitchFamily="34" charset="0"/>
            </a:endParaRPr>
          </a:p>
        </p:txBody>
      </p:sp>
      <p:sp>
        <p:nvSpPr>
          <p:cNvPr id="21" name="4"/>
          <p:cNvSpPr/>
          <p:nvPr/>
        </p:nvSpPr>
        <p:spPr>
          <a:xfrm>
            <a:off x="708338" y="4212271"/>
            <a:ext cx="2880000" cy="864000"/>
          </a:xfrm>
          <a:prstGeom prst="rect">
            <a:avLst/>
          </a:prstGeom>
          <a:pattFill prst="pct5">
            <a:fgClr>
              <a:schemeClr val="bg1"/>
            </a:fgClr>
            <a:bgClr>
              <a:srgbClr val="FFC1E9"/>
            </a:bgClr>
          </a:pattFill>
          <a:ln w="53975" cmpd="dbl">
            <a:solidFill>
              <a:srgbClr val="C2468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8E0047"/>
                </a:solidFill>
                <a:cs typeface="Arial" pitchFamily="34" charset="0"/>
              </a:rPr>
              <a:t>Шторм</a:t>
            </a:r>
            <a:endParaRPr lang="ru-RU" sz="2400" b="1" dirty="0">
              <a:solidFill>
                <a:srgbClr val="8E0047"/>
              </a:solidFill>
              <a:cs typeface="Arial" pitchFamily="34" charset="0"/>
            </a:endParaRPr>
          </a:p>
        </p:txBody>
      </p:sp>
      <p:pic>
        <p:nvPicPr>
          <p:cNvPr id="17" name="Цветная картинка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715" y="1588499"/>
            <a:ext cx="7306199" cy="4744800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" name="1"/>
          <p:cNvSpPr/>
          <p:nvPr/>
        </p:nvSpPr>
        <p:spPr>
          <a:xfrm>
            <a:off x="708338" y="4645690"/>
            <a:ext cx="2880000" cy="864000"/>
          </a:xfrm>
          <a:prstGeom prst="rect">
            <a:avLst/>
          </a:prstGeom>
          <a:pattFill prst="pct5">
            <a:fgClr>
              <a:schemeClr val="bg1"/>
            </a:fgClr>
            <a:bgClr>
              <a:srgbClr val="FFC1E9"/>
            </a:bgClr>
          </a:pattFill>
          <a:ln w="53975" cmpd="dbl">
            <a:solidFill>
              <a:srgbClr val="C2468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8E0047"/>
                </a:solidFill>
                <a:cs typeface="Arial" pitchFamily="34" charset="0"/>
              </a:rPr>
              <a:t>Салют  </a:t>
            </a:r>
            <a:endParaRPr lang="ru-RU" sz="2400" b="1" dirty="0">
              <a:solidFill>
                <a:srgbClr val="8E0047"/>
              </a:solidFill>
              <a:cs typeface="Arial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77" y="1598146"/>
            <a:ext cx="3096720" cy="302356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4" name="Вопрос"/>
          <p:cNvSpPr/>
          <p:nvPr/>
        </p:nvSpPr>
        <p:spPr>
          <a:xfrm>
            <a:off x="2634361" y="326987"/>
            <a:ext cx="6181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24684"/>
                </a:solidFill>
                <a:cs typeface="Arial" pitchFamily="34" charset="0"/>
              </a:rPr>
              <a:t>Нажми на колокольчик, послушай звук </a:t>
            </a:r>
          </a:p>
          <a:p>
            <a:r>
              <a:rPr lang="ru-RU" sz="2400" b="1" dirty="0" smtClean="0">
                <a:solidFill>
                  <a:srgbClr val="C24684"/>
                </a:solidFill>
                <a:cs typeface="Arial" pitchFamily="34" charset="0"/>
              </a:rPr>
              <a:t>и выбери подходящее к нему название</a:t>
            </a:r>
            <a:endParaRPr lang="ru-RU" sz="2400" b="1" dirty="0">
              <a:solidFill>
                <a:srgbClr val="C24684"/>
              </a:solidFill>
            </a:endParaRPr>
          </a:p>
        </p:txBody>
      </p:sp>
      <p:pic>
        <p:nvPicPr>
          <p:cNvPr id="11" name="Рисунок 10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7937640" y="351630"/>
            <a:ext cx="1620000" cy="1116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753975" y="261221"/>
            <a:ext cx="609600" cy="609600"/>
          </a:xfrm>
          <a:prstGeom prst="rect">
            <a:avLst/>
          </a:prstGeom>
        </p:spPr>
      </p:pic>
      <p:sp>
        <p:nvSpPr>
          <p:cNvPr id="16" name="Тёмный квадрат"/>
          <p:cNvSpPr/>
          <p:nvPr/>
        </p:nvSpPr>
        <p:spPr>
          <a:xfrm>
            <a:off x="4293358" y="1585034"/>
            <a:ext cx="7308000" cy="4752000"/>
          </a:xfrm>
          <a:prstGeom prst="rect">
            <a:avLst/>
          </a:prstGeom>
          <a:blipFill dpi="0" rotWithShape="1">
            <a:blip r:embed="rId10">
              <a:alphaModFix amt="85000"/>
            </a:blip>
            <a:srcRect/>
            <a:tile tx="0" ty="0" sx="100000" sy="100000" flip="none" algn="tl"/>
          </a:blipFill>
          <a:ln w="60325" cap="rnd" cmpd="sng">
            <a:noFill/>
            <a:prstDash val="sysDot"/>
            <a:beve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305680" y="5957132"/>
            <a:ext cx="540000" cy="54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841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xit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117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 animBg="1"/>
      <p:bldP spid="14" grpId="1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163" y="240543"/>
            <a:ext cx="6385675" cy="1224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57807" y="1712254"/>
            <a:ext cx="1047638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993366"/>
                </a:solidFill>
              </a:rPr>
              <a:t>Звуки и шумы в театральном спектакле создают иллюзию окружающей среды, </a:t>
            </a:r>
            <a:r>
              <a:rPr lang="ru-RU" sz="2400" dirty="0">
                <a:solidFill>
                  <a:srgbClr val="993366"/>
                </a:solidFill>
              </a:rPr>
              <a:t>точно и тонко изображают характеры действующих </a:t>
            </a:r>
            <a:r>
              <a:rPr lang="ru-RU" sz="2400" dirty="0" smtClean="0">
                <a:solidFill>
                  <a:srgbClr val="993366"/>
                </a:solidFill>
              </a:rPr>
              <a:t>лиц, дополняют </a:t>
            </a:r>
            <a:r>
              <a:rPr lang="ru-RU" sz="2400" dirty="0">
                <a:solidFill>
                  <a:srgbClr val="993366"/>
                </a:solidFill>
              </a:rPr>
              <a:t>и тесно переплетаются с происходящими </a:t>
            </a:r>
            <a:r>
              <a:rPr lang="ru-RU" sz="2400" dirty="0" smtClean="0">
                <a:solidFill>
                  <a:srgbClr val="993366"/>
                </a:solidFill>
              </a:rPr>
              <a:t>событиями на сцене. В театрах применяются не только цифровые </a:t>
            </a:r>
            <a:r>
              <a:rPr lang="ru-RU" sz="2400" dirty="0">
                <a:solidFill>
                  <a:srgbClr val="993366"/>
                </a:solidFill>
              </a:rPr>
              <a:t>записи </a:t>
            </a:r>
            <a:r>
              <a:rPr lang="ru-RU" sz="2400" dirty="0" smtClean="0">
                <a:solidFill>
                  <a:srgbClr val="993366"/>
                </a:solidFill>
              </a:rPr>
              <a:t>распространённых </a:t>
            </a:r>
            <a:r>
              <a:rPr lang="ru-RU" sz="2400" dirty="0">
                <a:solidFill>
                  <a:srgbClr val="993366"/>
                </a:solidFill>
              </a:rPr>
              <a:t>и часто используемых звуков, </a:t>
            </a:r>
            <a:r>
              <a:rPr lang="ru-RU" sz="2400" dirty="0" smtClean="0">
                <a:solidFill>
                  <a:srgbClr val="993366"/>
                </a:solidFill>
              </a:rPr>
              <a:t>но и специальные </a:t>
            </a:r>
            <a:r>
              <a:rPr lang="ru-RU" sz="2400" dirty="0">
                <a:solidFill>
                  <a:srgbClr val="993366"/>
                </a:solidFill>
              </a:rPr>
              <a:t>шумовые приборы и устройства (барабаны, железо, трещотки, </a:t>
            </a:r>
            <a:r>
              <a:rPr lang="ru-RU" sz="2400" dirty="0" smtClean="0">
                <a:solidFill>
                  <a:srgbClr val="993366"/>
                </a:solidFill>
              </a:rPr>
              <a:t>синтезаторы), способные имитировать тот или иной звук.</a:t>
            </a:r>
          </a:p>
          <a:p>
            <a:pPr algn="just"/>
            <a:r>
              <a:rPr lang="ru-RU" sz="2400" dirty="0" smtClean="0">
                <a:solidFill>
                  <a:srgbClr val="993366"/>
                </a:solidFill>
              </a:rPr>
              <a:t>Попробуй себя в роли звукорежиссёра: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993366"/>
                </a:solidFill>
              </a:rPr>
              <a:t>нажми на колокольчик</a:t>
            </a:r>
            <a:r>
              <a:rPr lang="ru-RU" sz="2400" dirty="0">
                <a:solidFill>
                  <a:srgbClr val="993366"/>
                </a:solidFill>
              </a:rPr>
              <a:t>;</a:t>
            </a:r>
            <a:endParaRPr lang="ru-RU" sz="2400" dirty="0" smtClean="0">
              <a:solidFill>
                <a:srgbClr val="993366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993366"/>
                </a:solidFill>
              </a:rPr>
              <a:t>послушай звук;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993366"/>
                </a:solidFill>
              </a:rPr>
              <a:t>щелчком </a:t>
            </a:r>
            <a:r>
              <a:rPr lang="ru-RU" sz="2400" dirty="0">
                <a:solidFill>
                  <a:srgbClr val="993366"/>
                </a:solidFill>
              </a:rPr>
              <a:t>мыши </a:t>
            </a:r>
            <a:r>
              <a:rPr lang="ru-RU" sz="2400" dirty="0" smtClean="0">
                <a:solidFill>
                  <a:srgbClr val="993366"/>
                </a:solidFill>
              </a:rPr>
              <a:t>выбери подходящее к нему название.</a:t>
            </a:r>
            <a:endParaRPr lang="ru-RU" sz="2400" dirty="0">
              <a:solidFill>
                <a:srgbClr val="993366"/>
              </a:solidFill>
            </a:endParaRPr>
          </a:p>
          <a:p>
            <a:pPr algn="just"/>
            <a:r>
              <a:rPr lang="ru-RU" sz="2400" dirty="0">
                <a:solidFill>
                  <a:srgbClr val="993366"/>
                </a:solidFill>
              </a:rPr>
              <a:t>Если ответ правильный, картинка станет цветной. Неверный ответ </a:t>
            </a:r>
            <a:r>
              <a:rPr lang="ru-RU" sz="2400" dirty="0" smtClean="0">
                <a:solidFill>
                  <a:srgbClr val="993366"/>
                </a:solidFill>
              </a:rPr>
              <a:t>исчезает.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935" y="3988050"/>
            <a:ext cx="1126066" cy="1188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>
            <a:hlinkClick r:id="" action="ppaction://noaction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25412" y="338301"/>
            <a:ext cx="468000" cy="468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5680" y="5957132"/>
            <a:ext cx="540000" cy="54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5754" y="572301"/>
            <a:ext cx="1607525" cy="15776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012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верно"/>
          <p:cNvSpPr/>
          <p:nvPr/>
        </p:nvSpPr>
        <p:spPr>
          <a:xfrm>
            <a:off x="708338" y="5503321"/>
            <a:ext cx="2880000" cy="864000"/>
          </a:xfrm>
          <a:prstGeom prst="rect">
            <a:avLst/>
          </a:prstGeom>
          <a:pattFill prst="pct5">
            <a:fgClr>
              <a:schemeClr val="bg1"/>
            </a:fgClr>
            <a:bgClr>
              <a:srgbClr val="FFC1E9"/>
            </a:bgClr>
          </a:pattFill>
          <a:ln w="53975" cmpd="dbl">
            <a:solidFill>
              <a:srgbClr val="C2468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8E0047"/>
                </a:solidFill>
                <a:cs typeface="Arial" pitchFamily="34" charset="0"/>
              </a:rPr>
              <a:t>Пение птиц</a:t>
            </a:r>
            <a:endParaRPr lang="ru-RU" sz="2400" b="1" dirty="0">
              <a:solidFill>
                <a:srgbClr val="8E0047"/>
              </a:solidFill>
              <a:cs typeface="Arial" pitchFamily="34" charset="0"/>
            </a:endParaRPr>
          </a:p>
        </p:txBody>
      </p:sp>
      <p:sp>
        <p:nvSpPr>
          <p:cNvPr id="19" name="2"/>
          <p:cNvSpPr/>
          <p:nvPr/>
        </p:nvSpPr>
        <p:spPr>
          <a:xfrm>
            <a:off x="708338" y="2921221"/>
            <a:ext cx="2880000" cy="864000"/>
          </a:xfrm>
          <a:prstGeom prst="rect">
            <a:avLst/>
          </a:prstGeom>
          <a:pattFill prst="pct5">
            <a:fgClr>
              <a:schemeClr val="bg1"/>
            </a:fgClr>
            <a:bgClr>
              <a:srgbClr val="FFC1E9"/>
            </a:bgClr>
          </a:pattFill>
          <a:ln w="53975" cmpd="dbl">
            <a:solidFill>
              <a:srgbClr val="C2468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8E0047"/>
                </a:solidFill>
                <a:cs typeface="Arial" pitchFamily="34" charset="0"/>
              </a:rPr>
              <a:t>Треск огня</a:t>
            </a:r>
            <a:endParaRPr lang="ru-RU" sz="2400" b="1" dirty="0">
              <a:solidFill>
                <a:srgbClr val="8E0047"/>
              </a:solidFill>
              <a:cs typeface="Arial" pitchFamily="34" charset="0"/>
            </a:endParaRPr>
          </a:p>
        </p:txBody>
      </p:sp>
      <p:sp>
        <p:nvSpPr>
          <p:cNvPr id="20" name="1"/>
          <p:cNvSpPr/>
          <p:nvPr/>
        </p:nvSpPr>
        <p:spPr>
          <a:xfrm>
            <a:off x="708338" y="1630171"/>
            <a:ext cx="2880000" cy="864000"/>
          </a:xfrm>
          <a:prstGeom prst="rect">
            <a:avLst/>
          </a:prstGeom>
          <a:pattFill prst="pct5">
            <a:fgClr>
              <a:schemeClr val="bg1"/>
            </a:fgClr>
            <a:bgClr>
              <a:srgbClr val="FFC1E9"/>
            </a:bgClr>
          </a:pattFill>
          <a:ln w="53975" cmpd="dbl">
            <a:solidFill>
              <a:srgbClr val="C2468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8E0047"/>
                </a:solidFill>
                <a:cs typeface="Arial" pitchFamily="34" charset="0"/>
              </a:rPr>
              <a:t>Скрип снега</a:t>
            </a:r>
            <a:endParaRPr lang="ru-RU" sz="2400" b="1" dirty="0">
              <a:solidFill>
                <a:srgbClr val="8E0047"/>
              </a:solidFill>
              <a:cs typeface="Arial" pitchFamily="34" charset="0"/>
            </a:endParaRPr>
          </a:p>
        </p:txBody>
      </p:sp>
      <p:sp>
        <p:nvSpPr>
          <p:cNvPr id="21" name="4"/>
          <p:cNvSpPr/>
          <p:nvPr/>
        </p:nvSpPr>
        <p:spPr>
          <a:xfrm>
            <a:off x="708338" y="4212271"/>
            <a:ext cx="2880000" cy="864000"/>
          </a:xfrm>
          <a:prstGeom prst="rect">
            <a:avLst/>
          </a:prstGeom>
          <a:pattFill prst="pct5">
            <a:fgClr>
              <a:schemeClr val="bg1"/>
            </a:fgClr>
            <a:bgClr>
              <a:srgbClr val="FFC1E9"/>
            </a:bgClr>
          </a:pattFill>
          <a:ln w="53975" cmpd="dbl">
            <a:solidFill>
              <a:srgbClr val="C2468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8E0047"/>
                </a:solidFill>
                <a:cs typeface="Arial" pitchFamily="34" charset="0"/>
              </a:rPr>
              <a:t>Журчание ручья</a:t>
            </a:r>
            <a:endParaRPr lang="ru-RU" sz="2400" b="1" dirty="0">
              <a:solidFill>
                <a:srgbClr val="8E0047"/>
              </a:solidFill>
              <a:cs typeface="Arial" pitchFamily="34" charset="0"/>
            </a:endParaRPr>
          </a:p>
        </p:txBody>
      </p:sp>
      <p:pic>
        <p:nvPicPr>
          <p:cNvPr id="17" name="Цветная картинка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358" y="1588968"/>
            <a:ext cx="7304400" cy="4744800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26" name="Тёмный квадрат"/>
          <p:cNvSpPr/>
          <p:nvPr/>
        </p:nvSpPr>
        <p:spPr>
          <a:xfrm>
            <a:off x="4293358" y="1585034"/>
            <a:ext cx="7308000" cy="4752000"/>
          </a:xfrm>
          <a:prstGeom prst="rect">
            <a:avLst/>
          </a:prstGeom>
          <a:blipFill dpi="0" rotWithShape="1">
            <a:blip r:embed="rId7">
              <a:alphaModFix amt="85000"/>
            </a:blip>
            <a:srcRect/>
            <a:tile tx="0" ty="0" sx="100000" sy="100000" flip="none" algn="tl"/>
          </a:blipFill>
          <a:ln w="60325" cap="rnd" cmpd="sng">
            <a:noFill/>
            <a:prstDash val="sysDot"/>
            <a:beve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1"/>
          <p:cNvSpPr/>
          <p:nvPr/>
        </p:nvSpPr>
        <p:spPr>
          <a:xfrm>
            <a:off x="708338" y="4645690"/>
            <a:ext cx="2880000" cy="864000"/>
          </a:xfrm>
          <a:prstGeom prst="rect">
            <a:avLst/>
          </a:prstGeom>
          <a:pattFill prst="pct5">
            <a:fgClr>
              <a:schemeClr val="bg1"/>
            </a:fgClr>
            <a:bgClr>
              <a:srgbClr val="FFC1E9"/>
            </a:bgClr>
          </a:pattFill>
          <a:ln w="53975" cmpd="dbl">
            <a:solidFill>
              <a:srgbClr val="C2468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8E0047"/>
                </a:solidFill>
                <a:cs typeface="Arial" pitchFamily="34" charset="0"/>
              </a:rPr>
              <a:t>Пение птиц</a:t>
            </a:r>
            <a:endParaRPr lang="ru-RU" sz="2400" b="1" dirty="0">
              <a:solidFill>
                <a:srgbClr val="8E0047"/>
              </a:solidFill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77" y="1598146"/>
            <a:ext cx="3096720" cy="302356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Вопрос"/>
          <p:cNvSpPr/>
          <p:nvPr/>
        </p:nvSpPr>
        <p:spPr>
          <a:xfrm>
            <a:off x="2634361" y="326987"/>
            <a:ext cx="6181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24684"/>
                </a:solidFill>
                <a:cs typeface="Arial" pitchFamily="34" charset="0"/>
              </a:rPr>
              <a:t>Нажми на колокольчик, послушай звук </a:t>
            </a:r>
          </a:p>
          <a:p>
            <a:r>
              <a:rPr lang="ru-RU" sz="2400" b="1" dirty="0" smtClean="0">
                <a:solidFill>
                  <a:srgbClr val="C24684"/>
                </a:solidFill>
                <a:cs typeface="Arial" pitchFamily="34" charset="0"/>
              </a:rPr>
              <a:t>и выбери подходящее к нему название</a:t>
            </a:r>
            <a:endParaRPr lang="ru-RU" sz="2400" b="1" dirty="0">
              <a:solidFill>
                <a:srgbClr val="C24684"/>
              </a:solidFill>
            </a:endParaRPr>
          </a:p>
        </p:txBody>
      </p:sp>
      <p:pic>
        <p:nvPicPr>
          <p:cNvPr id="18" name="Рисунок 17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7937640" y="351630"/>
            <a:ext cx="1620000" cy="1116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31678" y="548384"/>
            <a:ext cx="609600" cy="609600"/>
          </a:xfrm>
          <a:prstGeom prst="rect">
            <a:avLst/>
          </a:prstGeom>
        </p:spPr>
      </p:pic>
      <p:pic>
        <p:nvPicPr>
          <p:cNvPr id="4" name="Рисунок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305680" y="5957132"/>
            <a:ext cx="540000" cy="54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13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xit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267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3"/>
          <p:cNvSpPr/>
          <p:nvPr/>
        </p:nvSpPr>
        <p:spPr>
          <a:xfrm>
            <a:off x="708338" y="5503321"/>
            <a:ext cx="2880000" cy="864000"/>
          </a:xfrm>
          <a:prstGeom prst="rect">
            <a:avLst/>
          </a:prstGeom>
          <a:pattFill prst="pct5">
            <a:fgClr>
              <a:schemeClr val="bg1"/>
            </a:fgClr>
            <a:bgClr>
              <a:srgbClr val="FFC1E9"/>
            </a:bgClr>
          </a:pattFill>
          <a:ln w="53975" cmpd="dbl">
            <a:solidFill>
              <a:srgbClr val="C2468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8E0047"/>
                </a:solidFill>
                <a:cs typeface="Arial" pitchFamily="34" charset="0"/>
              </a:rPr>
              <a:t>Хлопок</a:t>
            </a:r>
            <a:endParaRPr lang="ru-RU" sz="2400" b="1" dirty="0">
              <a:solidFill>
                <a:srgbClr val="8E0047"/>
              </a:solidFill>
              <a:cs typeface="Arial" pitchFamily="34" charset="0"/>
            </a:endParaRPr>
          </a:p>
        </p:txBody>
      </p:sp>
      <p:sp>
        <p:nvSpPr>
          <p:cNvPr id="19" name="2"/>
          <p:cNvSpPr/>
          <p:nvPr/>
        </p:nvSpPr>
        <p:spPr>
          <a:xfrm>
            <a:off x="708338" y="2921221"/>
            <a:ext cx="2880000" cy="864000"/>
          </a:xfrm>
          <a:prstGeom prst="rect">
            <a:avLst/>
          </a:prstGeom>
          <a:pattFill prst="pct5">
            <a:fgClr>
              <a:schemeClr val="bg1"/>
            </a:fgClr>
            <a:bgClr>
              <a:srgbClr val="FFC1E9"/>
            </a:bgClr>
          </a:pattFill>
          <a:ln w="53975" cmpd="dbl">
            <a:solidFill>
              <a:srgbClr val="C2468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8E0047"/>
                </a:solidFill>
                <a:cs typeface="Arial" pitchFamily="34" charset="0"/>
              </a:rPr>
              <a:t>Хихиканье</a:t>
            </a:r>
            <a:endParaRPr lang="ru-RU" sz="2400" b="1" dirty="0">
              <a:solidFill>
                <a:srgbClr val="8E0047"/>
              </a:solidFill>
              <a:cs typeface="Arial" pitchFamily="34" charset="0"/>
            </a:endParaRPr>
          </a:p>
        </p:txBody>
      </p:sp>
      <p:sp>
        <p:nvSpPr>
          <p:cNvPr id="20" name="1"/>
          <p:cNvSpPr/>
          <p:nvPr/>
        </p:nvSpPr>
        <p:spPr>
          <a:xfrm>
            <a:off x="708338" y="1630171"/>
            <a:ext cx="2880000" cy="864000"/>
          </a:xfrm>
          <a:prstGeom prst="rect">
            <a:avLst/>
          </a:prstGeom>
          <a:pattFill prst="pct5">
            <a:fgClr>
              <a:schemeClr val="bg1"/>
            </a:fgClr>
            <a:bgClr>
              <a:srgbClr val="FFC1E9"/>
            </a:bgClr>
          </a:pattFill>
          <a:ln w="53975" cmpd="dbl">
            <a:solidFill>
              <a:srgbClr val="C2468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8E0047"/>
                </a:solidFill>
                <a:cs typeface="Arial" pitchFamily="34" charset="0"/>
              </a:rPr>
              <a:t>Плачь </a:t>
            </a:r>
            <a:endParaRPr lang="ru-RU" sz="2400" b="1" dirty="0">
              <a:solidFill>
                <a:srgbClr val="8E0047"/>
              </a:solidFill>
              <a:cs typeface="Arial" pitchFamily="34" charset="0"/>
            </a:endParaRPr>
          </a:p>
        </p:txBody>
      </p:sp>
      <p:sp>
        <p:nvSpPr>
          <p:cNvPr id="21" name="4"/>
          <p:cNvSpPr/>
          <p:nvPr/>
        </p:nvSpPr>
        <p:spPr>
          <a:xfrm>
            <a:off x="708338" y="4212271"/>
            <a:ext cx="2880000" cy="864000"/>
          </a:xfrm>
          <a:prstGeom prst="rect">
            <a:avLst/>
          </a:prstGeom>
          <a:pattFill prst="pct5">
            <a:fgClr>
              <a:schemeClr val="bg1"/>
            </a:fgClr>
            <a:bgClr>
              <a:srgbClr val="FFC1E9"/>
            </a:bgClr>
          </a:pattFill>
          <a:ln w="53975" cmpd="dbl">
            <a:solidFill>
              <a:srgbClr val="C2468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8E0047"/>
                </a:solidFill>
                <a:cs typeface="Arial" pitchFamily="34" charset="0"/>
              </a:rPr>
              <a:t>Эхо</a:t>
            </a:r>
            <a:endParaRPr lang="ru-RU" sz="2400" b="1" dirty="0">
              <a:solidFill>
                <a:srgbClr val="8E0047"/>
              </a:solidFill>
              <a:cs typeface="Arial" pitchFamily="34" charset="0"/>
            </a:endParaRPr>
          </a:p>
        </p:txBody>
      </p:sp>
      <p:pic>
        <p:nvPicPr>
          <p:cNvPr id="17" name="Цветная картинка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264" y="1588499"/>
            <a:ext cx="7308000" cy="4744800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" name="1"/>
          <p:cNvSpPr/>
          <p:nvPr/>
        </p:nvSpPr>
        <p:spPr>
          <a:xfrm>
            <a:off x="708338" y="4645690"/>
            <a:ext cx="2880000" cy="864000"/>
          </a:xfrm>
          <a:prstGeom prst="rect">
            <a:avLst/>
          </a:prstGeom>
          <a:pattFill prst="pct5">
            <a:fgClr>
              <a:schemeClr val="bg1"/>
            </a:fgClr>
            <a:bgClr>
              <a:srgbClr val="FFC1E9"/>
            </a:bgClr>
          </a:pattFill>
          <a:ln w="53975" cmpd="dbl">
            <a:solidFill>
              <a:srgbClr val="C2468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8E0047"/>
                </a:solidFill>
                <a:cs typeface="Arial" pitchFamily="34" charset="0"/>
              </a:rPr>
              <a:t>Хихиканье  </a:t>
            </a:r>
            <a:endParaRPr lang="ru-RU" sz="2400" b="1" dirty="0">
              <a:solidFill>
                <a:srgbClr val="8E0047"/>
              </a:solidFill>
              <a:cs typeface="Arial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77" y="1598146"/>
            <a:ext cx="3096720" cy="302356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Вопрос"/>
          <p:cNvSpPr/>
          <p:nvPr/>
        </p:nvSpPr>
        <p:spPr>
          <a:xfrm>
            <a:off x="2634361" y="326987"/>
            <a:ext cx="6181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24684"/>
                </a:solidFill>
                <a:cs typeface="Arial" pitchFamily="34" charset="0"/>
              </a:rPr>
              <a:t>Нажми на колокольчик, послушай звук </a:t>
            </a:r>
          </a:p>
          <a:p>
            <a:r>
              <a:rPr lang="ru-RU" sz="2400" b="1" dirty="0" smtClean="0">
                <a:solidFill>
                  <a:srgbClr val="C24684"/>
                </a:solidFill>
                <a:cs typeface="Arial" pitchFamily="34" charset="0"/>
              </a:rPr>
              <a:t>и выбери подходящее к нему название</a:t>
            </a:r>
            <a:endParaRPr lang="ru-RU" sz="2400" b="1" dirty="0">
              <a:solidFill>
                <a:srgbClr val="C24684"/>
              </a:solidFill>
            </a:endParaRPr>
          </a:p>
        </p:txBody>
      </p:sp>
      <p:pic>
        <p:nvPicPr>
          <p:cNvPr id="18" name="Рисунок 17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7937640" y="351630"/>
            <a:ext cx="1620000" cy="1116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931678" y="165404"/>
            <a:ext cx="609600" cy="609600"/>
          </a:xfrm>
          <a:prstGeom prst="rect">
            <a:avLst/>
          </a:prstGeom>
        </p:spPr>
      </p:pic>
      <p:sp>
        <p:nvSpPr>
          <p:cNvPr id="22" name="Тёмный квадрат"/>
          <p:cNvSpPr/>
          <p:nvPr/>
        </p:nvSpPr>
        <p:spPr>
          <a:xfrm>
            <a:off x="4293358" y="1585034"/>
            <a:ext cx="7308000" cy="4752000"/>
          </a:xfrm>
          <a:prstGeom prst="rect">
            <a:avLst/>
          </a:prstGeom>
          <a:blipFill dpi="0" rotWithShape="1">
            <a:blip r:embed="rId10">
              <a:alphaModFix amt="85000"/>
            </a:blip>
            <a:srcRect/>
            <a:tile tx="0" ty="0" sx="100000" sy="100000" flip="none" algn="tl"/>
          </a:blipFill>
          <a:ln w="60325" cap="rnd" cmpd="sng">
            <a:noFill/>
            <a:prstDash val="sysDot"/>
            <a:beve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305680" y="5957132"/>
            <a:ext cx="540000" cy="54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401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xit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108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 animBg="1"/>
      <p:bldP spid="14" grpId="1" animBg="1"/>
      <p:bldP spid="15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3"/>
          <p:cNvSpPr/>
          <p:nvPr/>
        </p:nvSpPr>
        <p:spPr>
          <a:xfrm>
            <a:off x="708338" y="5503321"/>
            <a:ext cx="2880000" cy="864000"/>
          </a:xfrm>
          <a:prstGeom prst="rect">
            <a:avLst/>
          </a:prstGeom>
          <a:pattFill prst="pct5">
            <a:fgClr>
              <a:schemeClr val="bg1"/>
            </a:fgClr>
            <a:bgClr>
              <a:srgbClr val="FFC1E9"/>
            </a:bgClr>
          </a:pattFill>
          <a:ln w="53975" cmpd="dbl">
            <a:solidFill>
              <a:srgbClr val="C2468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8E0047"/>
                </a:solidFill>
                <a:cs typeface="Arial" pitchFamily="34" charset="0"/>
              </a:rPr>
              <a:t>Шум ветра</a:t>
            </a:r>
            <a:endParaRPr lang="ru-RU" sz="2400" b="1" dirty="0">
              <a:solidFill>
                <a:srgbClr val="8E0047"/>
              </a:solidFill>
              <a:cs typeface="Arial" pitchFamily="34" charset="0"/>
            </a:endParaRPr>
          </a:p>
        </p:txBody>
      </p:sp>
      <p:sp>
        <p:nvSpPr>
          <p:cNvPr id="19" name="2"/>
          <p:cNvSpPr/>
          <p:nvPr/>
        </p:nvSpPr>
        <p:spPr>
          <a:xfrm>
            <a:off x="708338" y="2921221"/>
            <a:ext cx="2880000" cy="864000"/>
          </a:xfrm>
          <a:prstGeom prst="rect">
            <a:avLst/>
          </a:prstGeom>
          <a:pattFill prst="pct5">
            <a:fgClr>
              <a:schemeClr val="bg1"/>
            </a:fgClr>
            <a:bgClr>
              <a:srgbClr val="FFC1E9"/>
            </a:bgClr>
          </a:pattFill>
          <a:ln w="53975" cmpd="dbl">
            <a:solidFill>
              <a:srgbClr val="C2468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8E0047"/>
                </a:solidFill>
                <a:cs typeface="Arial" pitchFamily="34" charset="0"/>
              </a:rPr>
              <a:t>Выстрелы </a:t>
            </a:r>
            <a:endParaRPr lang="ru-RU" sz="2400" b="1" dirty="0">
              <a:solidFill>
                <a:srgbClr val="8E0047"/>
              </a:solidFill>
              <a:cs typeface="Arial" pitchFamily="34" charset="0"/>
            </a:endParaRPr>
          </a:p>
        </p:txBody>
      </p:sp>
      <p:sp>
        <p:nvSpPr>
          <p:cNvPr id="20" name="1"/>
          <p:cNvSpPr/>
          <p:nvPr/>
        </p:nvSpPr>
        <p:spPr>
          <a:xfrm>
            <a:off x="708338" y="1630171"/>
            <a:ext cx="2880000" cy="864000"/>
          </a:xfrm>
          <a:prstGeom prst="rect">
            <a:avLst/>
          </a:prstGeom>
          <a:pattFill prst="pct5">
            <a:fgClr>
              <a:schemeClr val="bg1"/>
            </a:fgClr>
            <a:bgClr>
              <a:srgbClr val="FFC1E9"/>
            </a:bgClr>
          </a:pattFill>
          <a:ln w="53975" cmpd="dbl">
            <a:solidFill>
              <a:srgbClr val="C2468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8E0047"/>
                </a:solidFill>
                <a:cs typeface="Arial" pitchFamily="34" charset="0"/>
              </a:rPr>
              <a:t>Шум дождя</a:t>
            </a:r>
            <a:endParaRPr lang="ru-RU" sz="2400" b="1" dirty="0">
              <a:solidFill>
                <a:srgbClr val="8E0047"/>
              </a:solidFill>
              <a:cs typeface="Arial" pitchFamily="34" charset="0"/>
            </a:endParaRPr>
          </a:p>
        </p:txBody>
      </p:sp>
      <p:sp>
        <p:nvSpPr>
          <p:cNvPr id="21" name="4"/>
          <p:cNvSpPr/>
          <p:nvPr/>
        </p:nvSpPr>
        <p:spPr>
          <a:xfrm>
            <a:off x="708338" y="4212271"/>
            <a:ext cx="2880000" cy="864000"/>
          </a:xfrm>
          <a:prstGeom prst="rect">
            <a:avLst/>
          </a:prstGeom>
          <a:pattFill prst="pct5">
            <a:fgClr>
              <a:schemeClr val="bg1"/>
            </a:fgClr>
            <a:bgClr>
              <a:srgbClr val="FFC1E9"/>
            </a:bgClr>
          </a:pattFill>
          <a:ln w="53975" cmpd="dbl">
            <a:solidFill>
              <a:srgbClr val="C2468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8E0047"/>
                </a:solidFill>
                <a:cs typeface="Arial" pitchFamily="34" charset="0"/>
              </a:rPr>
              <a:t>Пение птиц</a:t>
            </a:r>
            <a:endParaRPr lang="ru-RU" sz="2400" b="1" dirty="0">
              <a:solidFill>
                <a:srgbClr val="8E0047"/>
              </a:solidFill>
              <a:cs typeface="Arial" pitchFamily="34" charset="0"/>
            </a:endParaRPr>
          </a:p>
        </p:txBody>
      </p:sp>
      <p:pic>
        <p:nvPicPr>
          <p:cNvPr id="17" name="Цветная картинка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527" y="1588968"/>
            <a:ext cx="7308000" cy="4744800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" name="1"/>
          <p:cNvSpPr/>
          <p:nvPr/>
        </p:nvSpPr>
        <p:spPr>
          <a:xfrm>
            <a:off x="708338" y="4645690"/>
            <a:ext cx="2880000" cy="864000"/>
          </a:xfrm>
          <a:prstGeom prst="rect">
            <a:avLst/>
          </a:prstGeom>
          <a:pattFill prst="pct5">
            <a:fgClr>
              <a:schemeClr val="bg1"/>
            </a:fgClr>
            <a:bgClr>
              <a:srgbClr val="FFC1E9"/>
            </a:bgClr>
          </a:pattFill>
          <a:ln w="53975" cmpd="dbl">
            <a:solidFill>
              <a:srgbClr val="C2468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8E0047"/>
                </a:solidFill>
                <a:cs typeface="Arial" pitchFamily="34" charset="0"/>
              </a:rPr>
              <a:t>Шум дождя</a:t>
            </a:r>
            <a:endParaRPr lang="ru-RU" sz="2400" b="1" dirty="0">
              <a:solidFill>
                <a:srgbClr val="8E0047"/>
              </a:solidFill>
              <a:cs typeface="Arial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77" y="1598146"/>
            <a:ext cx="3096720" cy="302356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Вопрос"/>
          <p:cNvSpPr/>
          <p:nvPr/>
        </p:nvSpPr>
        <p:spPr>
          <a:xfrm>
            <a:off x="2634361" y="326987"/>
            <a:ext cx="6181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24684"/>
                </a:solidFill>
                <a:cs typeface="Arial" pitchFamily="34" charset="0"/>
              </a:rPr>
              <a:t>Нажми на колокольчик, послушай звук </a:t>
            </a:r>
          </a:p>
          <a:p>
            <a:r>
              <a:rPr lang="ru-RU" sz="2400" b="1" dirty="0" smtClean="0">
                <a:solidFill>
                  <a:srgbClr val="C24684"/>
                </a:solidFill>
                <a:cs typeface="Arial" pitchFamily="34" charset="0"/>
              </a:rPr>
              <a:t>и выбери подходящее к нему название</a:t>
            </a:r>
            <a:endParaRPr lang="ru-RU" sz="2400" b="1" dirty="0">
              <a:solidFill>
                <a:srgbClr val="C24684"/>
              </a:solidFill>
            </a:endParaRPr>
          </a:p>
        </p:txBody>
      </p:sp>
      <p:pic>
        <p:nvPicPr>
          <p:cNvPr id="18" name="Рисунок 17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7937640" y="351630"/>
            <a:ext cx="1620000" cy="1116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931678" y="46830"/>
            <a:ext cx="609600" cy="609600"/>
          </a:xfrm>
          <a:prstGeom prst="rect">
            <a:avLst/>
          </a:prstGeom>
        </p:spPr>
      </p:pic>
      <p:sp>
        <p:nvSpPr>
          <p:cNvPr id="22" name="Тёмный квадрат"/>
          <p:cNvSpPr/>
          <p:nvPr/>
        </p:nvSpPr>
        <p:spPr>
          <a:xfrm>
            <a:off x="4293358" y="1585034"/>
            <a:ext cx="7308000" cy="4752000"/>
          </a:xfrm>
          <a:prstGeom prst="rect">
            <a:avLst/>
          </a:prstGeom>
          <a:blipFill dpi="0" rotWithShape="1">
            <a:blip r:embed="rId10">
              <a:alphaModFix amt="85000"/>
            </a:blip>
            <a:srcRect/>
            <a:tile tx="0" ty="0" sx="100000" sy="100000" flip="none" algn="tl"/>
          </a:blipFill>
          <a:ln w="60325" cap="rnd" cmpd="sng">
            <a:noFill/>
            <a:prstDash val="sysDot"/>
            <a:beve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305680" y="5957132"/>
            <a:ext cx="540000" cy="54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10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xit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164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4" grpId="0" animBg="1"/>
      <p:bldP spid="14" grpId="1" animBg="1"/>
      <p:bldP spid="15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3"/>
          <p:cNvSpPr/>
          <p:nvPr/>
        </p:nvSpPr>
        <p:spPr>
          <a:xfrm>
            <a:off x="708338" y="5503321"/>
            <a:ext cx="2880000" cy="864000"/>
          </a:xfrm>
          <a:prstGeom prst="rect">
            <a:avLst/>
          </a:prstGeom>
          <a:pattFill prst="pct5">
            <a:fgClr>
              <a:schemeClr val="bg1"/>
            </a:fgClr>
            <a:bgClr>
              <a:srgbClr val="FFC1E9"/>
            </a:bgClr>
          </a:pattFill>
          <a:ln w="53975" cmpd="dbl">
            <a:solidFill>
              <a:srgbClr val="C2468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8E0047"/>
                </a:solidFill>
                <a:cs typeface="Arial" pitchFamily="34" charset="0"/>
              </a:rPr>
              <a:t>Волчий вой</a:t>
            </a:r>
            <a:endParaRPr lang="ru-RU" sz="2400" b="1" dirty="0">
              <a:solidFill>
                <a:srgbClr val="8E0047"/>
              </a:solidFill>
              <a:cs typeface="Arial" pitchFamily="34" charset="0"/>
            </a:endParaRPr>
          </a:p>
        </p:txBody>
      </p:sp>
      <p:sp>
        <p:nvSpPr>
          <p:cNvPr id="19" name="2"/>
          <p:cNvSpPr/>
          <p:nvPr/>
        </p:nvSpPr>
        <p:spPr>
          <a:xfrm>
            <a:off x="708338" y="2921221"/>
            <a:ext cx="2880000" cy="864000"/>
          </a:xfrm>
          <a:prstGeom prst="rect">
            <a:avLst/>
          </a:prstGeom>
          <a:pattFill prst="pct5">
            <a:fgClr>
              <a:schemeClr val="bg1"/>
            </a:fgClr>
            <a:bgClr>
              <a:srgbClr val="FFC1E9"/>
            </a:bgClr>
          </a:pattFill>
          <a:ln w="53975" cmpd="dbl">
            <a:solidFill>
              <a:srgbClr val="C2468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8E0047"/>
                </a:solidFill>
                <a:cs typeface="Arial" pitchFamily="34" charset="0"/>
              </a:rPr>
              <a:t>Плеск воды</a:t>
            </a:r>
            <a:endParaRPr lang="ru-RU" sz="2400" b="1" dirty="0">
              <a:solidFill>
                <a:srgbClr val="8E0047"/>
              </a:solidFill>
              <a:cs typeface="Arial" pitchFamily="34" charset="0"/>
            </a:endParaRPr>
          </a:p>
        </p:txBody>
      </p:sp>
      <p:sp>
        <p:nvSpPr>
          <p:cNvPr id="20" name="1"/>
          <p:cNvSpPr/>
          <p:nvPr/>
        </p:nvSpPr>
        <p:spPr>
          <a:xfrm>
            <a:off x="708338" y="1630171"/>
            <a:ext cx="2880000" cy="864000"/>
          </a:xfrm>
          <a:prstGeom prst="rect">
            <a:avLst/>
          </a:prstGeom>
          <a:pattFill prst="pct5">
            <a:fgClr>
              <a:schemeClr val="bg1"/>
            </a:fgClr>
            <a:bgClr>
              <a:srgbClr val="FFC1E9"/>
            </a:bgClr>
          </a:pattFill>
          <a:ln w="53975" cmpd="dbl">
            <a:solidFill>
              <a:srgbClr val="C2468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8E0047"/>
                </a:solidFill>
                <a:cs typeface="Arial" pitchFamily="34" charset="0"/>
              </a:rPr>
              <a:t>Шелест листьев</a:t>
            </a:r>
            <a:endParaRPr lang="ru-RU" sz="2400" b="1" dirty="0">
              <a:solidFill>
                <a:srgbClr val="8E0047"/>
              </a:solidFill>
              <a:cs typeface="Arial" pitchFamily="34" charset="0"/>
            </a:endParaRPr>
          </a:p>
        </p:txBody>
      </p:sp>
      <p:sp>
        <p:nvSpPr>
          <p:cNvPr id="21" name="4"/>
          <p:cNvSpPr/>
          <p:nvPr/>
        </p:nvSpPr>
        <p:spPr>
          <a:xfrm>
            <a:off x="708338" y="4212271"/>
            <a:ext cx="2880000" cy="864000"/>
          </a:xfrm>
          <a:prstGeom prst="rect">
            <a:avLst/>
          </a:prstGeom>
          <a:pattFill prst="pct5">
            <a:fgClr>
              <a:schemeClr val="bg1"/>
            </a:fgClr>
            <a:bgClr>
              <a:srgbClr val="FFC1E9"/>
            </a:bgClr>
          </a:pattFill>
          <a:ln w="53975" cmpd="dbl">
            <a:solidFill>
              <a:srgbClr val="C2468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8E0047"/>
                </a:solidFill>
                <a:cs typeface="Arial" pitchFamily="34" charset="0"/>
              </a:rPr>
              <a:t>Скрип снега</a:t>
            </a:r>
            <a:endParaRPr lang="ru-RU" sz="2400" b="1" dirty="0">
              <a:solidFill>
                <a:srgbClr val="8E0047"/>
              </a:solidFill>
              <a:cs typeface="Arial" pitchFamily="34" charset="0"/>
            </a:endParaRPr>
          </a:p>
        </p:txBody>
      </p:sp>
      <p:pic>
        <p:nvPicPr>
          <p:cNvPr id="17" name="Цветная картинка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095" y="1589284"/>
            <a:ext cx="7304400" cy="4744800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" name="1"/>
          <p:cNvSpPr/>
          <p:nvPr/>
        </p:nvSpPr>
        <p:spPr>
          <a:xfrm>
            <a:off x="708338" y="4645690"/>
            <a:ext cx="2880000" cy="864000"/>
          </a:xfrm>
          <a:prstGeom prst="rect">
            <a:avLst/>
          </a:prstGeom>
          <a:pattFill prst="pct5">
            <a:fgClr>
              <a:schemeClr val="bg1"/>
            </a:fgClr>
            <a:bgClr>
              <a:srgbClr val="FFC1E9"/>
            </a:bgClr>
          </a:pattFill>
          <a:ln w="53975" cmpd="dbl">
            <a:solidFill>
              <a:srgbClr val="C2468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8E0047"/>
                </a:solidFill>
                <a:cs typeface="Arial" pitchFamily="34" charset="0"/>
              </a:rPr>
              <a:t>Скрип снега	</a:t>
            </a:r>
            <a:endParaRPr lang="ru-RU" sz="2400" b="1" dirty="0">
              <a:solidFill>
                <a:srgbClr val="8E0047"/>
              </a:solidFill>
              <a:cs typeface="Arial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77" y="1598146"/>
            <a:ext cx="3096720" cy="302356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4" name="Вопрос"/>
          <p:cNvSpPr/>
          <p:nvPr/>
        </p:nvSpPr>
        <p:spPr>
          <a:xfrm>
            <a:off x="2634361" y="326987"/>
            <a:ext cx="6181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24684"/>
                </a:solidFill>
                <a:cs typeface="Arial" pitchFamily="34" charset="0"/>
              </a:rPr>
              <a:t>Нажми на колокольчик, послушай звук </a:t>
            </a:r>
          </a:p>
          <a:p>
            <a:r>
              <a:rPr lang="ru-RU" sz="2400" b="1" dirty="0" smtClean="0">
                <a:solidFill>
                  <a:srgbClr val="C24684"/>
                </a:solidFill>
                <a:cs typeface="Arial" pitchFamily="34" charset="0"/>
              </a:rPr>
              <a:t>и выбери подходящее к нему название</a:t>
            </a:r>
            <a:endParaRPr lang="ru-RU" sz="2400" b="1" dirty="0">
              <a:solidFill>
                <a:srgbClr val="C24684"/>
              </a:solidFill>
            </a:endParaRPr>
          </a:p>
        </p:txBody>
      </p:sp>
      <p:pic>
        <p:nvPicPr>
          <p:cNvPr id="25" name="Рисунок 24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7937640" y="351630"/>
            <a:ext cx="1620000" cy="1116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747752" y="-257970"/>
            <a:ext cx="609600" cy="609600"/>
          </a:xfrm>
          <a:prstGeom prst="rect">
            <a:avLst/>
          </a:prstGeom>
        </p:spPr>
      </p:pic>
      <p:sp>
        <p:nvSpPr>
          <p:cNvPr id="16" name="Тёмный квадрат"/>
          <p:cNvSpPr/>
          <p:nvPr/>
        </p:nvSpPr>
        <p:spPr>
          <a:xfrm>
            <a:off x="4293358" y="1585034"/>
            <a:ext cx="7308000" cy="4752000"/>
          </a:xfrm>
          <a:prstGeom prst="rect">
            <a:avLst/>
          </a:prstGeom>
          <a:blipFill dpi="0" rotWithShape="1">
            <a:blip r:embed="rId10">
              <a:alphaModFix amt="85000"/>
            </a:blip>
            <a:srcRect/>
            <a:tile tx="0" ty="0" sx="100000" sy="100000" flip="none" algn="tl"/>
          </a:blipFill>
          <a:ln w="60325" cap="rnd" cmpd="sng">
            <a:noFill/>
            <a:prstDash val="sysDot"/>
            <a:beve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305680" y="5957132"/>
            <a:ext cx="540000" cy="54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95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xit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129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 animBg="1"/>
      <p:bldP spid="14" grpId="1" animBg="1"/>
      <p:bldP spid="19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верно"/>
          <p:cNvSpPr/>
          <p:nvPr/>
        </p:nvSpPr>
        <p:spPr>
          <a:xfrm>
            <a:off x="708338" y="5503321"/>
            <a:ext cx="2880000" cy="864000"/>
          </a:xfrm>
          <a:prstGeom prst="rect">
            <a:avLst/>
          </a:prstGeom>
          <a:pattFill prst="pct5">
            <a:fgClr>
              <a:schemeClr val="bg1"/>
            </a:fgClr>
            <a:bgClr>
              <a:srgbClr val="FFC1E9"/>
            </a:bgClr>
          </a:pattFill>
          <a:ln w="53975" cmpd="dbl">
            <a:solidFill>
              <a:srgbClr val="C2468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8E0047"/>
                </a:solidFill>
                <a:cs typeface="Arial" pitchFamily="34" charset="0"/>
              </a:rPr>
              <a:t>Журчание ручья</a:t>
            </a:r>
            <a:endParaRPr lang="ru-RU" sz="2400" b="1" dirty="0">
              <a:solidFill>
                <a:srgbClr val="8E0047"/>
              </a:solidFill>
              <a:cs typeface="Arial" pitchFamily="34" charset="0"/>
            </a:endParaRPr>
          </a:p>
        </p:txBody>
      </p:sp>
      <p:sp>
        <p:nvSpPr>
          <p:cNvPr id="19" name="2"/>
          <p:cNvSpPr/>
          <p:nvPr/>
        </p:nvSpPr>
        <p:spPr>
          <a:xfrm>
            <a:off x="708338" y="2921221"/>
            <a:ext cx="2880000" cy="864000"/>
          </a:xfrm>
          <a:prstGeom prst="rect">
            <a:avLst/>
          </a:prstGeom>
          <a:pattFill prst="pct5">
            <a:fgClr>
              <a:schemeClr val="bg1"/>
            </a:fgClr>
            <a:bgClr>
              <a:srgbClr val="FFC1E9"/>
            </a:bgClr>
          </a:pattFill>
          <a:ln w="53975" cmpd="dbl">
            <a:solidFill>
              <a:srgbClr val="C2468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8E0047"/>
                </a:solidFill>
                <a:cs typeface="Arial" pitchFamily="34" charset="0"/>
              </a:rPr>
              <a:t>Треск огня</a:t>
            </a:r>
            <a:endParaRPr lang="ru-RU" sz="2400" b="1" dirty="0">
              <a:solidFill>
                <a:srgbClr val="8E0047"/>
              </a:solidFill>
              <a:cs typeface="Arial" pitchFamily="34" charset="0"/>
            </a:endParaRPr>
          </a:p>
        </p:txBody>
      </p:sp>
      <p:sp>
        <p:nvSpPr>
          <p:cNvPr id="20" name="1"/>
          <p:cNvSpPr/>
          <p:nvPr/>
        </p:nvSpPr>
        <p:spPr>
          <a:xfrm>
            <a:off x="708338" y="1630171"/>
            <a:ext cx="2880000" cy="864000"/>
          </a:xfrm>
          <a:prstGeom prst="rect">
            <a:avLst/>
          </a:prstGeom>
          <a:pattFill prst="pct5">
            <a:fgClr>
              <a:schemeClr val="bg1"/>
            </a:fgClr>
            <a:bgClr>
              <a:srgbClr val="FFC1E9"/>
            </a:bgClr>
          </a:pattFill>
          <a:ln w="53975" cmpd="dbl">
            <a:solidFill>
              <a:srgbClr val="C2468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8E0047"/>
                </a:solidFill>
                <a:cs typeface="Arial" pitchFamily="34" charset="0"/>
              </a:rPr>
              <a:t>Звуки капели</a:t>
            </a:r>
            <a:endParaRPr lang="ru-RU" sz="2400" b="1" dirty="0">
              <a:solidFill>
                <a:srgbClr val="8E0047"/>
              </a:solidFill>
              <a:cs typeface="Arial" pitchFamily="34" charset="0"/>
            </a:endParaRPr>
          </a:p>
        </p:txBody>
      </p:sp>
      <p:sp>
        <p:nvSpPr>
          <p:cNvPr id="21" name="4"/>
          <p:cNvSpPr/>
          <p:nvPr/>
        </p:nvSpPr>
        <p:spPr>
          <a:xfrm>
            <a:off x="708338" y="4212271"/>
            <a:ext cx="2880000" cy="864000"/>
          </a:xfrm>
          <a:prstGeom prst="rect">
            <a:avLst/>
          </a:prstGeom>
          <a:pattFill prst="pct5">
            <a:fgClr>
              <a:schemeClr val="bg1"/>
            </a:fgClr>
            <a:bgClr>
              <a:srgbClr val="FFC1E9"/>
            </a:bgClr>
          </a:pattFill>
          <a:ln w="53975" cmpd="dbl">
            <a:solidFill>
              <a:srgbClr val="C2468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8E0047"/>
                </a:solidFill>
                <a:cs typeface="Arial" pitchFamily="34" charset="0"/>
              </a:rPr>
              <a:t>Скрип двери</a:t>
            </a:r>
            <a:endParaRPr lang="ru-RU" sz="2400" b="1" dirty="0">
              <a:solidFill>
                <a:srgbClr val="8E0047"/>
              </a:solidFill>
              <a:cs typeface="Arial" pitchFamily="34" charset="0"/>
            </a:endParaRPr>
          </a:p>
        </p:txBody>
      </p:sp>
      <p:pic>
        <p:nvPicPr>
          <p:cNvPr id="17" name="Цветная картинка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358" y="1590935"/>
            <a:ext cx="7308000" cy="4744800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" name="1"/>
          <p:cNvSpPr/>
          <p:nvPr/>
        </p:nvSpPr>
        <p:spPr>
          <a:xfrm>
            <a:off x="708338" y="4645690"/>
            <a:ext cx="2880000" cy="864000"/>
          </a:xfrm>
          <a:prstGeom prst="rect">
            <a:avLst/>
          </a:prstGeom>
          <a:pattFill prst="pct5">
            <a:fgClr>
              <a:schemeClr val="bg1"/>
            </a:fgClr>
            <a:bgClr>
              <a:srgbClr val="FFC1E9"/>
            </a:bgClr>
          </a:pattFill>
          <a:ln w="53975" cmpd="dbl">
            <a:solidFill>
              <a:srgbClr val="C2468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8E0047"/>
                </a:solidFill>
                <a:cs typeface="Arial" pitchFamily="34" charset="0"/>
              </a:rPr>
              <a:t>Журчание ручья</a:t>
            </a:r>
            <a:endParaRPr lang="ru-RU" sz="2400" b="1" dirty="0">
              <a:solidFill>
                <a:srgbClr val="8E0047"/>
              </a:solidFill>
              <a:cs typeface="Arial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77" y="1598146"/>
            <a:ext cx="3096720" cy="302356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4" name="Вопрос"/>
          <p:cNvSpPr/>
          <p:nvPr/>
        </p:nvSpPr>
        <p:spPr>
          <a:xfrm>
            <a:off x="2634361" y="326987"/>
            <a:ext cx="6181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24684"/>
                </a:solidFill>
                <a:cs typeface="Arial" pitchFamily="34" charset="0"/>
              </a:rPr>
              <a:t>Нажми на колокольчик, послушай звук </a:t>
            </a:r>
          </a:p>
          <a:p>
            <a:r>
              <a:rPr lang="ru-RU" sz="2400" b="1" dirty="0" smtClean="0">
                <a:solidFill>
                  <a:srgbClr val="C24684"/>
                </a:solidFill>
                <a:cs typeface="Arial" pitchFamily="34" charset="0"/>
              </a:rPr>
              <a:t>и выбери подходящее к нему название</a:t>
            </a:r>
            <a:endParaRPr lang="ru-RU" sz="2400" b="1" dirty="0">
              <a:solidFill>
                <a:srgbClr val="C24684"/>
              </a:solidFill>
            </a:endParaRPr>
          </a:p>
        </p:txBody>
      </p:sp>
      <p:pic>
        <p:nvPicPr>
          <p:cNvPr id="25" name="Рисунок 24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7937640" y="351630"/>
            <a:ext cx="1620000" cy="1116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931678" y="351630"/>
            <a:ext cx="609600" cy="609600"/>
          </a:xfrm>
          <a:prstGeom prst="rect">
            <a:avLst/>
          </a:prstGeom>
        </p:spPr>
      </p:pic>
      <p:sp>
        <p:nvSpPr>
          <p:cNvPr id="16" name="Тёмный квадрат"/>
          <p:cNvSpPr/>
          <p:nvPr/>
        </p:nvSpPr>
        <p:spPr>
          <a:xfrm>
            <a:off x="4293358" y="1585034"/>
            <a:ext cx="7308000" cy="4752000"/>
          </a:xfrm>
          <a:prstGeom prst="rect">
            <a:avLst/>
          </a:prstGeom>
          <a:blipFill dpi="0" rotWithShape="1">
            <a:blip r:embed="rId10">
              <a:alphaModFix amt="85000"/>
            </a:blip>
            <a:srcRect/>
            <a:tile tx="0" ty="0" sx="100000" sy="100000" flip="none" algn="tl"/>
          </a:blipFill>
          <a:ln w="60325" cap="rnd" cmpd="sng">
            <a:noFill/>
            <a:prstDash val="sysDot"/>
            <a:beve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305680" y="5957132"/>
            <a:ext cx="540000" cy="54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408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xit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203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3"/>
          <p:cNvSpPr/>
          <p:nvPr/>
        </p:nvSpPr>
        <p:spPr>
          <a:xfrm>
            <a:off x="708338" y="5503321"/>
            <a:ext cx="2880000" cy="864000"/>
          </a:xfrm>
          <a:prstGeom prst="rect">
            <a:avLst/>
          </a:prstGeom>
          <a:pattFill prst="pct5">
            <a:fgClr>
              <a:schemeClr val="bg1"/>
            </a:fgClr>
            <a:bgClr>
              <a:srgbClr val="FFC1E9"/>
            </a:bgClr>
          </a:pattFill>
          <a:ln w="53975" cmpd="dbl">
            <a:solidFill>
              <a:srgbClr val="C2468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8E0047"/>
                </a:solidFill>
                <a:cs typeface="Arial" pitchFamily="34" charset="0"/>
              </a:rPr>
              <a:t>Смех</a:t>
            </a:r>
            <a:endParaRPr lang="ru-RU" sz="2400" b="1" dirty="0">
              <a:solidFill>
                <a:srgbClr val="8E0047"/>
              </a:solidFill>
              <a:cs typeface="Arial" pitchFamily="34" charset="0"/>
            </a:endParaRPr>
          </a:p>
        </p:txBody>
      </p:sp>
      <p:sp>
        <p:nvSpPr>
          <p:cNvPr id="19" name="2"/>
          <p:cNvSpPr/>
          <p:nvPr/>
        </p:nvSpPr>
        <p:spPr>
          <a:xfrm>
            <a:off x="708338" y="2921221"/>
            <a:ext cx="2880000" cy="864000"/>
          </a:xfrm>
          <a:prstGeom prst="rect">
            <a:avLst/>
          </a:prstGeom>
          <a:pattFill prst="pct5">
            <a:fgClr>
              <a:schemeClr val="bg1"/>
            </a:fgClr>
            <a:bgClr>
              <a:srgbClr val="FFC1E9"/>
            </a:bgClr>
          </a:pattFill>
          <a:ln w="53975" cmpd="dbl">
            <a:solidFill>
              <a:srgbClr val="C2468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8E0047"/>
                </a:solidFill>
                <a:cs typeface="Arial" pitchFamily="34" charset="0"/>
              </a:rPr>
              <a:t>Поезд</a:t>
            </a:r>
            <a:endParaRPr lang="ru-RU" sz="2400" b="1" dirty="0">
              <a:solidFill>
                <a:srgbClr val="8E0047"/>
              </a:solidFill>
              <a:cs typeface="Arial" pitchFamily="34" charset="0"/>
            </a:endParaRPr>
          </a:p>
        </p:txBody>
      </p:sp>
      <p:sp>
        <p:nvSpPr>
          <p:cNvPr id="20" name="1"/>
          <p:cNvSpPr/>
          <p:nvPr/>
        </p:nvSpPr>
        <p:spPr>
          <a:xfrm>
            <a:off x="708338" y="1630171"/>
            <a:ext cx="2880000" cy="864000"/>
          </a:xfrm>
          <a:prstGeom prst="rect">
            <a:avLst/>
          </a:prstGeom>
          <a:pattFill prst="pct5">
            <a:fgClr>
              <a:schemeClr val="bg1"/>
            </a:fgClr>
            <a:bgClr>
              <a:srgbClr val="FFC1E9"/>
            </a:bgClr>
          </a:pattFill>
          <a:ln w="53975" cmpd="dbl">
            <a:solidFill>
              <a:srgbClr val="C2468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8E0047"/>
                </a:solidFill>
                <a:cs typeface="Arial" pitchFamily="34" charset="0"/>
              </a:rPr>
              <a:t>Кукушка </a:t>
            </a:r>
            <a:endParaRPr lang="ru-RU" sz="2400" b="1" dirty="0">
              <a:solidFill>
                <a:srgbClr val="8E0047"/>
              </a:solidFill>
              <a:cs typeface="Arial" pitchFamily="34" charset="0"/>
            </a:endParaRPr>
          </a:p>
        </p:txBody>
      </p:sp>
      <p:sp>
        <p:nvSpPr>
          <p:cNvPr id="21" name="4"/>
          <p:cNvSpPr/>
          <p:nvPr/>
        </p:nvSpPr>
        <p:spPr>
          <a:xfrm>
            <a:off x="708338" y="4212271"/>
            <a:ext cx="2880000" cy="864000"/>
          </a:xfrm>
          <a:prstGeom prst="rect">
            <a:avLst/>
          </a:prstGeom>
          <a:pattFill prst="pct5">
            <a:fgClr>
              <a:schemeClr val="bg1"/>
            </a:fgClr>
            <a:bgClr>
              <a:srgbClr val="FFC1E9"/>
            </a:bgClr>
          </a:pattFill>
          <a:ln w="53975" cmpd="dbl">
            <a:solidFill>
              <a:srgbClr val="C2468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8E0047"/>
                </a:solidFill>
                <a:cs typeface="Arial" pitchFamily="34" charset="0"/>
              </a:rPr>
              <a:t>Гроза</a:t>
            </a:r>
            <a:endParaRPr lang="ru-RU" sz="2400" b="1" dirty="0">
              <a:solidFill>
                <a:srgbClr val="8E0047"/>
              </a:solidFill>
              <a:cs typeface="Arial" pitchFamily="34" charset="0"/>
            </a:endParaRPr>
          </a:p>
        </p:txBody>
      </p:sp>
      <p:pic>
        <p:nvPicPr>
          <p:cNvPr id="17" name="Цветная картинка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095" y="1587001"/>
            <a:ext cx="7304400" cy="4744800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" name="1"/>
          <p:cNvSpPr/>
          <p:nvPr/>
        </p:nvSpPr>
        <p:spPr>
          <a:xfrm>
            <a:off x="708338" y="4645690"/>
            <a:ext cx="2880000" cy="864000"/>
          </a:xfrm>
          <a:prstGeom prst="rect">
            <a:avLst/>
          </a:prstGeom>
          <a:pattFill prst="pct5">
            <a:fgClr>
              <a:schemeClr val="bg1"/>
            </a:fgClr>
            <a:bgClr>
              <a:srgbClr val="FFC1E9"/>
            </a:bgClr>
          </a:pattFill>
          <a:ln w="53975" cmpd="dbl">
            <a:solidFill>
              <a:srgbClr val="C2468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8E0047"/>
                </a:solidFill>
                <a:cs typeface="Arial" pitchFamily="34" charset="0"/>
              </a:rPr>
              <a:t>Гроза</a:t>
            </a:r>
            <a:endParaRPr lang="ru-RU" sz="2400" b="1" dirty="0">
              <a:solidFill>
                <a:srgbClr val="8E0047"/>
              </a:solidFill>
              <a:cs typeface="Arial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77" y="1598146"/>
            <a:ext cx="3096720" cy="302356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4" name="Вопрос"/>
          <p:cNvSpPr/>
          <p:nvPr/>
        </p:nvSpPr>
        <p:spPr>
          <a:xfrm>
            <a:off x="2634361" y="326987"/>
            <a:ext cx="6181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24684"/>
                </a:solidFill>
                <a:cs typeface="Arial" pitchFamily="34" charset="0"/>
              </a:rPr>
              <a:t>Нажми на колокольчик, послушай звук </a:t>
            </a:r>
          </a:p>
          <a:p>
            <a:r>
              <a:rPr lang="ru-RU" sz="2400" b="1" dirty="0" smtClean="0">
                <a:solidFill>
                  <a:srgbClr val="C24684"/>
                </a:solidFill>
                <a:cs typeface="Arial" pitchFamily="34" charset="0"/>
              </a:rPr>
              <a:t>и выбери подходящее к нему название</a:t>
            </a:r>
            <a:endParaRPr lang="ru-RU" sz="2400" b="1" dirty="0">
              <a:solidFill>
                <a:srgbClr val="C24684"/>
              </a:solidFill>
            </a:endParaRPr>
          </a:p>
        </p:txBody>
      </p:sp>
      <p:pic>
        <p:nvPicPr>
          <p:cNvPr id="25" name="Рисунок 24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7937640" y="351630"/>
            <a:ext cx="1620000" cy="1116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931678" y="351630"/>
            <a:ext cx="609600" cy="609600"/>
          </a:xfrm>
          <a:prstGeom prst="rect">
            <a:avLst/>
          </a:prstGeom>
        </p:spPr>
      </p:pic>
      <p:sp>
        <p:nvSpPr>
          <p:cNvPr id="16" name="Тёмный квадрат"/>
          <p:cNvSpPr/>
          <p:nvPr/>
        </p:nvSpPr>
        <p:spPr>
          <a:xfrm>
            <a:off x="4293358" y="1585034"/>
            <a:ext cx="7308000" cy="4752000"/>
          </a:xfrm>
          <a:prstGeom prst="rect">
            <a:avLst/>
          </a:prstGeom>
          <a:blipFill dpi="0" rotWithShape="1">
            <a:blip r:embed="rId10">
              <a:alphaModFix amt="85000"/>
            </a:blip>
            <a:srcRect/>
            <a:tile tx="0" ty="0" sx="100000" sy="100000" flip="none" algn="tl"/>
          </a:blipFill>
          <a:ln w="60325" cap="rnd" cmpd="sng">
            <a:noFill/>
            <a:prstDash val="sysDot"/>
            <a:beve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305680" y="5957132"/>
            <a:ext cx="540000" cy="54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160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xit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256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 animBg="1"/>
      <p:bldP spid="14" grpId="1" animBg="1"/>
      <p:bldP spid="19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3"/>
          <p:cNvSpPr/>
          <p:nvPr/>
        </p:nvSpPr>
        <p:spPr>
          <a:xfrm>
            <a:off x="708338" y="5503321"/>
            <a:ext cx="2880000" cy="864000"/>
          </a:xfrm>
          <a:prstGeom prst="rect">
            <a:avLst/>
          </a:prstGeom>
          <a:pattFill prst="pct5">
            <a:fgClr>
              <a:schemeClr val="bg1"/>
            </a:fgClr>
            <a:bgClr>
              <a:srgbClr val="FFC1E9"/>
            </a:bgClr>
          </a:pattFill>
          <a:ln w="53975" cmpd="dbl">
            <a:solidFill>
              <a:srgbClr val="C2468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8E0047"/>
                </a:solidFill>
                <a:cs typeface="Arial" pitchFamily="34" charset="0"/>
              </a:rPr>
              <a:t>Шум ветра</a:t>
            </a:r>
            <a:endParaRPr lang="ru-RU" sz="2400" b="1" dirty="0">
              <a:solidFill>
                <a:srgbClr val="8E0047"/>
              </a:solidFill>
              <a:cs typeface="Arial" pitchFamily="34" charset="0"/>
            </a:endParaRPr>
          </a:p>
        </p:txBody>
      </p:sp>
      <p:sp>
        <p:nvSpPr>
          <p:cNvPr id="19" name="2"/>
          <p:cNvSpPr/>
          <p:nvPr/>
        </p:nvSpPr>
        <p:spPr>
          <a:xfrm>
            <a:off x="708338" y="2921221"/>
            <a:ext cx="2880000" cy="864000"/>
          </a:xfrm>
          <a:prstGeom prst="rect">
            <a:avLst/>
          </a:prstGeom>
          <a:pattFill prst="pct5">
            <a:fgClr>
              <a:schemeClr val="bg1"/>
            </a:fgClr>
            <a:bgClr>
              <a:srgbClr val="FFC1E9"/>
            </a:bgClr>
          </a:pattFill>
          <a:ln w="53975" cmpd="dbl">
            <a:solidFill>
              <a:srgbClr val="C2468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8E0047"/>
                </a:solidFill>
                <a:cs typeface="Arial" pitchFamily="34" charset="0"/>
              </a:rPr>
              <a:t>Выстрелы </a:t>
            </a:r>
            <a:endParaRPr lang="ru-RU" sz="2400" b="1" dirty="0">
              <a:solidFill>
                <a:srgbClr val="8E0047"/>
              </a:solidFill>
              <a:cs typeface="Arial" pitchFamily="34" charset="0"/>
            </a:endParaRPr>
          </a:p>
        </p:txBody>
      </p:sp>
      <p:sp>
        <p:nvSpPr>
          <p:cNvPr id="20" name="1"/>
          <p:cNvSpPr/>
          <p:nvPr/>
        </p:nvSpPr>
        <p:spPr>
          <a:xfrm>
            <a:off x="708338" y="1630171"/>
            <a:ext cx="2880000" cy="864000"/>
          </a:xfrm>
          <a:prstGeom prst="rect">
            <a:avLst/>
          </a:prstGeom>
          <a:pattFill prst="pct5">
            <a:fgClr>
              <a:schemeClr val="bg1"/>
            </a:fgClr>
            <a:bgClr>
              <a:srgbClr val="FFC1E9"/>
            </a:bgClr>
          </a:pattFill>
          <a:ln w="53975" cmpd="dbl">
            <a:solidFill>
              <a:srgbClr val="C2468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8E0047"/>
                </a:solidFill>
                <a:cs typeface="Arial" pitchFamily="34" charset="0"/>
              </a:rPr>
              <a:t>Волчий вой</a:t>
            </a:r>
            <a:endParaRPr lang="ru-RU" sz="2400" b="1" dirty="0">
              <a:solidFill>
                <a:srgbClr val="8E0047"/>
              </a:solidFill>
              <a:cs typeface="Arial" pitchFamily="34" charset="0"/>
            </a:endParaRPr>
          </a:p>
        </p:txBody>
      </p:sp>
      <p:sp>
        <p:nvSpPr>
          <p:cNvPr id="21" name="4"/>
          <p:cNvSpPr/>
          <p:nvPr/>
        </p:nvSpPr>
        <p:spPr>
          <a:xfrm>
            <a:off x="708338" y="4212271"/>
            <a:ext cx="2880000" cy="864000"/>
          </a:xfrm>
          <a:prstGeom prst="rect">
            <a:avLst/>
          </a:prstGeom>
          <a:pattFill prst="pct5">
            <a:fgClr>
              <a:schemeClr val="bg1"/>
            </a:fgClr>
            <a:bgClr>
              <a:srgbClr val="FFC1E9"/>
            </a:bgClr>
          </a:pattFill>
          <a:ln w="53975" cmpd="dbl">
            <a:solidFill>
              <a:srgbClr val="C2468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8E0047"/>
                </a:solidFill>
                <a:cs typeface="Arial" pitchFamily="34" charset="0"/>
              </a:rPr>
              <a:t>Пение птиц</a:t>
            </a:r>
            <a:endParaRPr lang="ru-RU" sz="2400" b="1" dirty="0">
              <a:solidFill>
                <a:srgbClr val="8E0047"/>
              </a:solidFill>
              <a:cs typeface="Arial" pitchFamily="34" charset="0"/>
            </a:endParaRPr>
          </a:p>
        </p:txBody>
      </p:sp>
      <p:pic>
        <p:nvPicPr>
          <p:cNvPr id="17" name="Цветная картинка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527" y="1589729"/>
            <a:ext cx="7308000" cy="4750477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" name="1"/>
          <p:cNvSpPr/>
          <p:nvPr/>
        </p:nvSpPr>
        <p:spPr>
          <a:xfrm>
            <a:off x="708338" y="4645690"/>
            <a:ext cx="2880000" cy="864000"/>
          </a:xfrm>
          <a:prstGeom prst="rect">
            <a:avLst/>
          </a:prstGeom>
          <a:pattFill prst="pct5">
            <a:fgClr>
              <a:schemeClr val="bg1"/>
            </a:fgClr>
            <a:bgClr>
              <a:srgbClr val="FFC1E9"/>
            </a:bgClr>
          </a:pattFill>
          <a:ln w="53975" cmpd="dbl">
            <a:solidFill>
              <a:srgbClr val="C2468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8E0047"/>
                </a:solidFill>
                <a:cs typeface="Arial" pitchFamily="34" charset="0"/>
              </a:rPr>
              <a:t>Волчий вой</a:t>
            </a:r>
            <a:endParaRPr lang="ru-RU" sz="2400" b="1" dirty="0">
              <a:solidFill>
                <a:srgbClr val="8E0047"/>
              </a:solidFill>
              <a:cs typeface="Arial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77" y="1598146"/>
            <a:ext cx="3096720" cy="302356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Вопрос"/>
          <p:cNvSpPr/>
          <p:nvPr/>
        </p:nvSpPr>
        <p:spPr>
          <a:xfrm>
            <a:off x="2634361" y="326987"/>
            <a:ext cx="6181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24684"/>
                </a:solidFill>
                <a:cs typeface="Arial" pitchFamily="34" charset="0"/>
              </a:rPr>
              <a:t>Нажми на колокольчик, послушай звук </a:t>
            </a:r>
          </a:p>
          <a:p>
            <a:r>
              <a:rPr lang="ru-RU" sz="2400" b="1" dirty="0" smtClean="0">
                <a:solidFill>
                  <a:srgbClr val="C24684"/>
                </a:solidFill>
                <a:cs typeface="Arial" pitchFamily="34" charset="0"/>
              </a:rPr>
              <a:t>и выбери подходящее к нему название</a:t>
            </a:r>
            <a:endParaRPr lang="ru-RU" sz="2400" b="1" dirty="0">
              <a:solidFill>
                <a:srgbClr val="C24684"/>
              </a:solidFill>
            </a:endParaRPr>
          </a:p>
        </p:txBody>
      </p:sp>
      <p:pic>
        <p:nvPicPr>
          <p:cNvPr id="18" name="Рисунок 17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7937640" y="351630"/>
            <a:ext cx="1620000" cy="1116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819150" y="351630"/>
            <a:ext cx="609600" cy="609600"/>
          </a:xfrm>
          <a:prstGeom prst="rect">
            <a:avLst/>
          </a:prstGeom>
        </p:spPr>
      </p:pic>
      <p:sp>
        <p:nvSpPr>
          <p:cNvPr id="22" name="Тёмный квадрат"/>
          <p:cNvSpPr/>
          <p:nvPr/>
        </p:nvSpPr>
        <p:spPr>
          <a:xfrm>
            <a:off x="4293358" y="1585034"/>
            <a:ext cx="7308000" cy="4752000"/>
          </a:xfrm>
          <a:prstGeom prst="rect">
            <a:avLst/>
          </a:prstGeom>
          <a:blipFill dpi="0" rotWithShape="1">
            <a:blip r:embed="rId10">
              <a:alphaModFix amt="85000"/>
            </a:blip>
            <a:srcRect/>
            <a:tile tx="0" ty="0" sx="100000" sy="100000" flip="none" algn="tl"/>
          </a:blipFill>
          <a:ln w="60325" cap="rnd" cmpd="sng">
            <a:noFill/>
            <a:prstDash val="sysDot"/>
            <a:beve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305680" y="5957132"/>
            <a:ext cx="540000" cy="54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597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xit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88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 animBg="1"/>
      <p:bldP spid="14" grpId="1" animBg="1"/>
      <p:bldP spid="15" grpId="0" animBg="1"/>
      <p:bldP spid="2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7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E007F"/>
      </a:hlink>
      <a:folHlink>
        <a:srgbClr val="672C94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1737</TotalTime>
  <Words>321</Words>
  <Application>Microsoft Office PowerPoint</Application>
  <PresentationFormat>Произвольный</PresentationFormat>
  <Paragraphs>96</Paragraphs>
  <Slides>12</Slides>
  <Notes>10</Notes>
  <HiddenSlides>0</HiddenSlides>
  <MMClips>10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Ольга</cp:lastModifiedBy>
  <cp:revision>3</cp:revision>
  <dcterms:created xsi:type="dcterms:W3CDTF">2019-07-11T06:45:52Z</dcterms:created>
  <dcterms:modified xsi:type="dcterms:W3CDTF">2020-04-16T09:09:55Z</dcterms:modified>
</cp:coreProperties>
</file>